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25"/>
  </p:notesMasterIdLst>
  <p:sldIdLst>
    <p:sldId id="256" r:id="rId3"/>
    <p:sldId id="258" r:id="rId4"/>
    <p:sldId id="286" r:id="rId5"/>
    <p:sldId id="287" r:id="rId6"/>
    <p:sldId id="266" r:id="rId7"/>
    <p:sldId id="288" r:id="rId8"/>
    <p:sldId id="285" r:id="rId9"/>
    <p:sldId id="305" r:id="rId10"/>
    <p:sldId id="302" r:id="rId11"/>
    <p:sldId id="290" r:id="rId12"/>
    <p:sldId id="301" r:id="rId13"/>
    <p:sldId id="291" r:id="rId14"/>
    <p:sldId id="289" r:id="rId15"/>
    <p:sldId id="303" r:id="rId16"/>
    <p:sldId id="281" r:id="rId17"/>
    <p:sldId id="269" r:id="rId18"/>
    <p:sldId id="304" r:id="rId19"/>
    <p:sldId id="293" r:id="rId20"/>
    <p:sldId id="298" r:id="rId21"/>
    <p:sldId id="280" r:id="rId22"/>
    <p:sldId id="268" r:id="rId23"/>
    <p:sldId id="29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57EE43-E49D-ED4E-75CB-347144F40912}" name="Zakeri, Roxanna" initials="RZ" userId="S::zchae52@ucl.ac.uk::ea244dad-c631-4022-8280-e211d1d6285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D4773"/>
    <a:srgbClr val="003469"/>
    <a:srgbClr val="009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3"/>
    <p:restoredTop sz="83537"/>
  </p:normalViewPr>
  <p:slideViewPr>
    <p:cSldViewPr snapToGrid="0">
      <p:cViewPr varScale="1">
        <p:scale>
          <a:sx n="85" d="100"/>
          <a:sy n="85" d="100"/>
        </p:scale>
        <p:origin x="192"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11CCAF-7619-574E-A7DE-D592BDA61461}" type="doc">
      <dgm:prSet loTypeId="urn:microsoft.com/office/officeart/2005/8/layout/venn1" loCatId="" qsTypeId="urn:microsoft.com/office/officeart/2005/8/quickstyle/3d3" qsCatId="3D" csTypeId="urn:microsoft.com/office/officeart/2005/8/colors/colorful5" csCatId="colorful" phldr="1"/>
      <dgm:spPr/>
    </dgm:pt>
    <dgm:pt modelId="{2D513C6F-369D-EC49-BD00-EF0506D9CF48}">
      <dgm:prSet phldrT="[Text]" custT="1"/>
      <dgm:spPr/>
      <dgm:t>
        <a:bodyPr anchor="ctr"/>
        <a:lstStyle/>
        <a:p>
          <a:r>
            <a:rPr lang="en-GB" sz="2400" b="1" dirty="0">
              <a:solidFill>
                <a:srgbClr val="003469"/>
              </a:solidFill>
              <a:latin typeface="Arial" panose="020B0604020202020204" pitchFamily="34" charset="0"/>
              <a:cs typeface="Arial" panose="020B0604020202020204" pitchFamily="34" charset="0"/>
            </a:rPr>
            <a:t>Exposure</a:t>
          </a:r>
        </a:p>
      </dgm:t>
    </dgm:pt>
    <dgm:pt modelId="{B70664FC-AA82-9345-8C26-BB76C549FBDD}" type="parTrans" cxnId="{33F7A282-7E22-FC40-BB3E-FBC011752A78}">
      <dgm:prSet/>
      <dgm:spPr/>
      <dgm:t>
        <a:bodyPr/>
        <a:lstStyle/>
        <a:p>
          <a:endParaRPr lang="en-GB"/>
        </a:p>
      </dgm:t>
    </dgm:pt>
    <dgm:pt modelId="{183C2B7F-F9FE-C949-82B3-0CD33908AC47}" type="sibTrans" cxnId="{33F7A282-7E22-FC40-BB3E-FBC011752A78}">
      <dgm:prSet/>
      <dgm:spPr/>
      <dgm:t>
        <a:bodyPr/>
        <a:lstStyle/>
        <a:p>
          <a:endParaRPr lang="en-GB"/>
        </a:p>
      </dgm:t>
    </dgm:pt>
    <dgm:pt modelId="{0E1663C6-1FC3-7546-8BEB-1F7AAF6DEC43}">
      <dgm:prSet phldrT="[Text]" custT="1"/>
      <dgm:spPr/>
      <dgm:t>
        <a:bodyPr/>
        <a:lstStyle/>
        <a:p>
          <a:r>
            <a:rPr lang="en-GB" sz="2400" b="1" dirty="0">
              <a:solidFill>
                <a:srgbClr val="003469"/>
              </a:solidFill>
              <a:latin typeface="Arial" panose="020B0604020202020204" pitchFamily="34" charset="0"/>
              <a:cs typeface="Arial" panose="020B0604020202020204" pitchFamily="34" charset="0"/>
            </a:rPr>
            <a:t>Experience</a:t>
          </a:r>
        </a:p>
      </dgm:t>
    </dgm:pt>
    <dgm:pt modelId="{76987092-89A2-3446-A86C-D61FA599E932}" type="parTrans" cxnId="{FC766E47-DA27-7F42-97EC-69F9AC2D2DA6}">
      <dgm:prSet/>
      <dgm:spPr/>
      <dgm:t>
        <a:bodyPr/>
        <a:lstStyle/>
        <a:p>
          <a:endParaRPr lang="en-GB"/>
        </a:p>
      </dgm:t>
    </dgm:pt>
    <dgm:pt modelId="{BD2CAD34-E2FC-FF4B-8C44-3F21535ADA27}" type="sibTrans" cxnId="{FC766E47-DA27-7F42-97EC-69F9AC2D2DA6}">
      <dgm:prSet/>
      <dgm:spPr/>
      <dgm:t>
        <a:bodyPr/>
        <a:lstStyle/>
        <a:p>
          <a:endParaRPr lang="en-GB"/>
        </a:p>
      </dgm:t>
    </dgm:pt>
    <dgm:pt modelId="{E663D48A-75B6-CC43-B81E-B1DE536CAAB8}">
      <dgm:prSet phldrT="[Text]" custT="1"/>
      <dgm:spPr/>
      <dgm:t>
        <a:bodyPr/>
        <a:lstStyle/>
        <a:p>
          <a:pPr algn="l"/>
          <a:r>
            <a:rPr lang="en-GB" sz="2400" b="1" dirty="0">
              <a:solidFill>
                <a:srgbClr val="003469"/>
              </a:solidFill>
              <a:latin typeface="Arial" panose="020B0604020202020204" pitchFamily="34" charset="0"/>
              <a:cs typeface="Arial" panose="020B0604020202020204" pitchFamily="34" charset="0"/>
            </a:rPr>
            <a:t>Independence</a:t>
          </a:r>
        </a:p>
      </dgm:t>
    </dgm:pt>
    <dgm:pt modelId="{CD268B67-5EFD-FD4D-ADBF-A11496CDBE74}" type="parTrans" cxnId="{EC723E13-8770-2040-9BA1-D9534758319F}">
      <dgm:prSet/>
      <dgm:spPr/>
      <dgm:t>
        <a:bodyPr/>
        <a:lstStyle/>
        <a:p>
          <a:endParaRPr lang="en-GB"/>
        </a:p>
      </dgm:t>
    </dgm:pt>
    <dgm:pt modelId="{F86C2A33-DA3B-C64C-9EC8-1BEE4A51A18D}" type="sibTrans" cxnId="{EC723E13-8770-2040-9BA1-D9534758319F}">
      <dgm:prSet/>
      <dgm:spPr/>
      <dgm:t>
        <a:bodyPr/>
        <a:lstStyle/>
        <a:p>
          <a:endParaRPr lang="en-GB"/>
        </a:p>
      </dgm:t>
    </dgm:pt>
    <dgm:pt modelId="{F9C803A7-9B9A-224C-97CD-DC0BE0FECBAA}" type="pres">
      <dgm:prSet presAssocID="{5011CCAF-7619-574E-A7DE-D592BDA61461}" presName="compositeShape" presStyleCnt="0">
        <dgm:presLayoutVars>
          <dgm:chMax val="7"/>
          <dgm:dir/>
          <dgm:resizeHandles val="exact"/>
        </dgm:presLayoutVars>
      </dgm:prSet>
      <dgm:spPr/>
    </dgm:pt>
    <dgm:pt modelId="{361965C9-4263-494B-87AB-37FB20040A9D}" type="pres">
      <dgm:prSet presAssocID="{2D513C6F-369D-EC49-BD00-EF0506D9CF48}" presName="circ1" presStyleLbl="vennNode1" presStyleIdx="0" presStyleCnt="3"/>
      <dgm:spPr/>
    </dgm:pt>
    <dgm:pt modelId="{4D80C051-1121-0A41-BCBE-866A1871AD55}" type="pres">
      <dgm:prSet presAssocID="{2D513C6F-369D-EC49-BD00-EF0506D9CF48}" presName="circ1Tx" presStyleLbl="revTx" presStyleIdx="0" presStyleCnt="0">
        <dgm:presLayoutVars>
          <dgm:chMax val="0"/>
          <dgm:chPref val="0"/>
          <dgm:bulletEnabled val="1"/>
        </dgm:presLayoutVars>
      </dgm:prSet>
      <dgm:spPr/>
    </dgm:pt>
    <dgm:pt modelId="{67D86EE1-68A1-4647-9C55-44DF5C3EBA3B}" type="pres">
      <dgm:prSet presAssocID="{0E1663C6-1FC3-7546-8BEB-1F7AAF6DEC43}" presName="circ2" presStyleLbl="vennNode1" presStyleIdx="1" presStyleCnt="3"/>
      <dgm:spPr/>
    </dgm:pt>
    <dgm:pt modelId="{01956A56-478F-C942-A85B-FB44C11B1B68}" type="pres">
      <dgm:prSet presAssocID="{0E1663C6-1FC3-7546-8BEB-1F7AAF6DEC43}" presName="circ2Tx" presStyleLbl="revTx" presStyleIdx="0" presStyleCnt="0">
        <dgm:presLayoutVars>
          <dgm:chMax val="0"/>
          <dgm:chPref val="0"/>
          <dgm:bulletEnabled val="1"/>
        </dgm:presLayoutVars>
      </dgm:prSet>
      <dgm:spPr/>
    </dgm:pt>
    <dgm:pt modelId="{90B3A8B7-D38D-1947-9859-01EA5F08A1E7}" type="pres">
      <dgm:prSet presAssocID="{E663D48A-75B6-CC43-B81E-B1DE536CAAB8}" presName="circ3" presStyleLbl="vennNode1" presStyleIdx="2" presStyleCnt="3"/>
      <dgm:spPr/>
    </dgm:pt>
    <dgm:pt modelId="{A46C81B9-1A58-4440-872B-0D906AE21BE2}" type="pres">
      <dgm:prSet presAssocID="{E663D48A-75B6-CC43-B81E-B1DE536CAAB8}" presName="circ3Tx" presStyleLbl="revTx" presStyleIdx="0" presStyleCnt="0">
        <dgm:presLayoutVars>
          <dgm:chMax val="0"/>
          <dgm:chPref val="0"/>
          <dgm:bulletEnabled val="1"/>
        </dgm:presLayoutVars>
      </dgm:prSet>
      <dgm:spPr/>
    </dgm:pt>
  </dgm:ptLst>
  <dgm:cxnLst>
    <dgm:cxn modelId="{EC723E13-8770-2040-9BA1-D9534758319F}" srcId="{5011CCAF-7619-574E-A7DE-D592BDA61461}" destId="{E663D48A-75B6-CC43-B81E-B1DE536CAAB8}" srcOrd="2" destOrd="0" parTransId="{CD268B67-5EFD-FD4D-ADBF-A11496CDBE74}" sibTransId="{F86C2A33-DA3B-C64C-9EC8-1BEE4A51A18D}"/>
    <dgm:cxn modelId="{FC766E47-DA27-7F42-97EC-69F9AC2D2DA6}" srcId="{5011CCAF-7619-574E-A7DE-D592BDA61461}" destId="{0E1663C6-1FC3-7546-8BEB-1F7AAF6DEC43}" srcOrd="1" destOrd="0" parTransId="{76987092-89A2-3446-A86C-D61FA599E932}" sibTransId="{BD2CAD34-E2FC-FF4B-8C44-3F21535ADA27}"/>
    <dgm:cxn modelId="{0649237C-8C52-3E4A-90A0-805F47364603}" type="presOf" srcId="{E663D48A-75B6-CC43-B81E-B1DE536CAAB8}" destId="{90B3A8B7-D38D-1947-9859-01EA5F08A1E7}" srcOrd="0" destOrd="0" presId="urn:microsoft.com/office/officeart/2005/8/layout/venn1"/>
    <dgm:cxn modelId="{BFCFD681-358B-4E42-A522-FF6F4EA01921}" type="presOf" srcId="{2D513C6F-369D-EC49-BD00-EF0506D9CF48}" destId="{4D80C051-1121-0A41-BCBE-866A1871AD55}" srcOrd="1" destOrd="0" presId="urn:microsoft.com/office/officeart/2005/8/layout/venn1"/>
    <dgm:cxn modelId="{33F7A282-7E22-FC40-BB3E-FBC011752A78}" srcId="{5011CCAF-7619-574E-A7DE-D592BDA61461}" destId="{2D513C6F-369D-EC49-BD00-EF0506D9CF48}" srcOrd="0" destOrd="0" parTransId="{B70664FC-AA82-9345-8C26-BB76C549FBDD}" sibTransId="{183C2B7F-F9FE-C949-82B3-0CD33908AC47}"/>
    <dgm:cxn modelId="{2F81448E-CCA9-C94D-8CCC-BAFC7A374E70}" type="presOf" srcId="{0E1663C6-1FC3-7546-8BEB-1F7AAF6DEC43}" destId="{67D86EE1-68A1-4647-9C55-44DF5C3EBA3B}" srcOrd="0" destOrd="0" presId="urn:microsoft.com/office/officeart/2005/8/layout/venn1"/>
    <dgm:cxn modelId="{4933A5A3-3773-B941-9C93-A4A402868122}" type="presOf" srcId="{E663D48A-75B6-CC43-B81E-B1DE536CAAB8}" destId="{A46C81B9-1A58-4440-872B-0D906AE21BE2}" srcOrd="1" destOrd="0" presId="urn:microsoft.com/office/officeart/2005/8/layout/venn1"/>
    <dgm:cxn modelId="{62C551C5-58B0-754C-8F90-5F90D4205CAB}" type="presOf" srcId="{0E1663C6-1FC3-7546-8BEB-1F7AAF6DEC43}" destId="{01956A56-478F-C942-A85B-FB44C11B1B68}" srcOrd="1" destOrd="0" presId="urn:microsoft.com/office/officeart/2005/8/layout/venn1"/>
    <dgm:cxn modelId="{DF6D99CC-F03B-DA4E-A7E6-8ACF26D1DB50}" type="presOf" srcId="{2D513C6F-369D-EC49-BD00-EF0506D9CF48}" destId="{361965C9-4263-494B-87AB-37FB20040A9D}" srcOrd="0" destOrd="0" presId="urn:microsoft.com/office/officeart/2005/8/layout/venn1"/>
    <dgm:cxn modelId="{1E6C55E6-8AB4-F34A-9951-DFED8D0D4EFA}" type="presOf" srcId="{5011CCAF-7619-574E-A7DE-D592BDA61461}" destId="{F9C803A7-9B9A-224C-97CD-DC0BE0FECBAA}" srcOrd="0" destOrd="0" presId="urn:microsoft.com/office/officeart/2005/8/layout/venn1"/>
    <dgm:cxn modelId="{8261A1BA-529A-5546-8848-7E203762670F}" type="presParOf" srcId="{F9C803A7-9B9A-224C-97CD-DC0BE0FECBAA}" destId="{361965C9-4263-494B-87AB-37FB20040A9D}" srcOrd="0" destOrd="0" presId="urn:microsoft.com/office/officeart/2005/8/layout/venn1"/>
    <dgm:cxn modelId="{BF6BDFF0-65EA-D641-8ED8-BF7137324602}" type="presParOf" srcId="{F9C803A7-9B9A-224C-97CD-DC0BE0FECBAA}" destId="{4D80C051-1121-0A41-BCBE-866A1871AD55}" srcOrd="1" destOrd="0" presId="urn:microsoft.com/office/officeart/2005/8/layout/venn1"/>
    <dgm:cxn modelId="{247E27E6-2C79-B04C-8DD4-DF7602E5B550}" type="presParOf" srcId="{F9C803A7-9B9A-224C-97CD-DC0BE0FECBAA}" destId="{67D86EE1-68A1-4647-9C55-44DF5C3EBA3B}" srcOrd="2" destOrd="0" presId="urn:microsoft.com/office/officeart/2005/8/layout/venn1"/>
    <dgm:cxn modelId="{D7D73877-B52E-D949-AF5A-803B784074FF}" type="presParOf" srcId="{F9C803A7-9B9A-224C-97CD-DC0BE0FECBAA}" destId="{01956A56-478F-C942-A85B-FB44C11B1B68}" srcOrd="3" destOrd="0" presId="urn:microsoft.com/office/officeart/2005/8/layout/venn1"/>
    <dgm:cxn modelId="{2428A5D7-A88A-E24B-9735-42BE92F07550}" type="presParOf" srcId="{F9C803A7-9B9A-224C-97CD-DC0BE0FECBAA}" destId="{90B3A8B7-D38D-1947-9859-01EA5F08A1E7}" srcOrd="4" destOrd="0" presId="urn:microsoft.com/office/officeart/2005/8/layout/venn1"/>
    <dgm:cxn modelId="{AA7DB07E-D4A4-5648-ADE4-7C3C9C16CD55}" type="presParOf" srcId="{F9C803A7-9B9A-224C-97CD-DC0BE0FECBAA}" destId="{A46C81B9-1A58-4440-872B-0D906AE21BE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965C9-4263-494B-87AB-37FB20040A9D}">
      <dsp:nvSpPr>
        <dsp:cNvPr id="0" name=""/>
        <dsp:cNvSpPr/>
      </dsp:nvSpPr>
      <dsp:spPr>
        <a:xfrm>
          <a:off x="2741353" y="72909"/>
          <a:ext cx="3499658" cy="3499658"/>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003469"/>
              </a:solidFill>
              <a:latin typeface="Arial" panose="020B0604020202020204" pitchFamily="34" charset="0"/>
              <a:cs typeface="Arial" panose="020B0604020202020204" pitchFamily="34" charset="0"/>
            </a:rPr>
            <a:t>Exposure</a:t>
          </a:r>
        </a:p>
      </dsp:txBody>
      <dsp:txXfrm>
        <a:off x="3207974" y="685349"/>
        <a:ext cx="2566416" cy="1574846"/>
      </dsp:txXfrm>
    </dsp:sp>
    <dsp:sp modelId="{67D86EE1-68A1-4647-9C55-44DF5C3EBA3B}">
      <dsp:nvSpPr>
        <dsp:cNvPr id="0" name=""/>
        <dsp:cNvSpPr/>
      </dsp:nvSpPr>
      <dsp:spPr>
        <a:xfrm>
          <a:off x="4004146" y="2260196"/>
          <a:ext cx="3499658" cy="3499658"/>
        </a:xfrm>
        <a:prstGeom prst="ellipse">
          <a:avLst/>
        </a:prstGeom>
        <a:solidFill>
          <a:schemeClr val="accent5">
            <a:alpha val="50000"/>
            <a:hueOff val="-6076075"/>
            <a:satOff val="-413"/>
            <a:lumOff val="98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003469"/>
              </a:solidFill>
              <a:latin typeface="Arial" panose="020B0604020202020204" pitchFamily="34" charset="0"/>
              <a:cs typeface="Arial" panose="020B0604020202020204" pitchFamily="34" charset="0"/>
            </a:rPr>
            <a:t>Experience</a:t>
          </a:r>
        </a:p>
      </dsp:txBody>
      <dsp:txXfrm>
        <a:off x="5074458" y="3164274"/>
        <a:ext cx="2099795" cy="1924812"/>
      </dsp:txXfrm>
    </dsp:sp>
    <dsp:sp modelId="{90B3A8B7-D38D-1947-9859-01EA5F08A1E7}">
      <dsp:nvSpPr>
        <dsp:cNvPr id="0" name=""/>
        <dsp:cNvSpPr/>
      </dsp:nvSpPr>
      <dsp:spPr>
        <a:xfrm>
          <a:off x="1478559" y="2260196"/>
          <a:ext cx="3499658" cy="3499658"/>
        </a:xfrm>
        <a:prstGeom prst="ellipse">
          <a:avLst/>
        </a:prstGeom>
        <a:solidFill>
          <a:schemeClr val="accent5">
            <a:alpha val="50000"/>
            <a:hueOff val="-12152150"/>
            <a:satOff val="-826"/>
            <a:lumOff val="196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1" kern="1200" dirty="0">
              <a:solidFill>
                <a:srgbClr val="003469"/>
              </a:solidFill>
              <a:latin typeface="Arial" panose="020B0604020202020204" pitchFamily="34" charset="0"/>
              <a:cs typeface="Arial" panose="020B0604020202020204" pitchFamily="34" charset="0"/>
            </a:rPr>
            <a:t>Independence</a:t>
          </a:r>
        </a:p>
      </dsp:txBody>
      <dsp:txXfrm>
        <a:off x="1808111" y="3164274"/>
        <a:ext cx="2099795" cy="192481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4D74B-7EE0-2B41-8F22-0EFCD96D7CD1}" type="datetimeFigureOut">
              <a:rPr lang="en-GB" smtClean="0"/>
              <a:t>30/10/2025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5C0D57-160E-4741-9B71-0FDE53E5DA8C}" type="slidenum">
              <a:rPr lang="en-GB" smtClean="0"/>
              <a:t>‹#›</a:t>
            </a:fld>
            <a:endParaRPr lang="en-GB"/>
          </a:p>
        </p:txBody>
      </p:sp>
    </p:spTree>
    <p:extLst>
      <p:ext uri="{BB962C8B-B14F-4D97-AF65-F5344CB8AC3E}">
        <p14:creationId xmlns:p14="http://schemas.microsoft.com/office/powerpoint/2010/main" val="220766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to Presidents, chairs and </a:t>
            </a:r>
            <a:r>
              <a:rPr lang="en-GB" dirty="0" err="1"/>
              <a:t>particuarly</a:t>
            </a:r>
            <a:r>
              <a:rPr lang="en-GB" dirty="0"/>
              <a:t> Antonio for inviting Young IFSO to be here with you in Sorrento. I am delighted to be talking to you about Bariatric fellowships in the UK which have been established for over 15 years.</a:t>
            </a:r>
          </a:p>
        </p:txBody>
      </p:sp>
      <p:sp>
        <p:nvSpPr>
          <p:cNvPr id="4" name="Slide Number Placeholder 3"/>
          <p:cNvSpPr>
            <a:spLocks noGrp="1"/>
          </p:cNvSpPr>
          <p:nvPr>
            <p:ph type="sldNum" sz="quarter" idx="5"/>
          </p:nvPr>
        </p:nvSpPr>
        <p:spPr/>
        <p:txBody>
          <a:bodyPr/>
          <a:lstStyle/>
          <a:p>
            <a:fld id="{665C0D57-160E-4741-9B71-0FDE53E5DA8C}" type="slidenum">
              <a:rPr lang="en-GB" smtClean="0"/>
              <a:t>1</a:t>
            </a:fld>
            <a:endParaRPr lang="en-GB"/>
          </a:p>
        </p:txBody>
      </p:sp>
    </p:spTree>
    <p:extLst>
      <p:ext uri="{BB962C8B-B14F-4D97-AF65-F5344CB8AC3E}">
        <p14:creationId xmlns:p14="http://schemas.microsoft.com/office/powerpoint/2010/main" val="686425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formal application process, run by each centre, followed by shortlisting and interviews.</a:t>
            </a:r>
          </a:p>
          <a:p>
            <a:r>
              <a:rPr lang="en-GB" dirty="0"/>
              <a:t>This is a typical job specification for each trainee to show in their application. Questions are asked on each of these topics for examples demonstrating clinical competence and knowledge, qualifications, and professional skills. In the interviews, clinical cases are often asked. In my interview I was asked several clinical cases alongside how the fellowship would fit into my career ambitions and crucially what benefits I would bring to the centre. So it is a competitive process that trainees have to start working towards during residency.</a:t>
            </a:r>
          </a:p>
        </p:txBody>
      </p:sp>
      <p:sp>
        <p:nvSpPr>
          <p:cNvPr id="4" name="Slide Number Placeholder 3"/>
          <p:cNvSpPr>
            <a:spLocks noGrp="1"/>
          </p:cNvSpPr>
          <p:nvPr>
            <p:ph type="sldNum" sz="quarter" idx="5"/>
          </p:nvPr>
        </p:nvSpPr>
        <p:spPr/>
        <p:txBody>
          <a:bodyPr/>
          <a:lstStyle/>
          <a:p>
            <a:fld id="{665C0D57-160E-4741-9B71-0FDE53E5DA8C}" type="slidenum">
              <a:rPr lang="en-GB" smtClean="0"/>
              <a:t>10</a:t>
            </a:fld>
            <a:endParaRPr lang="en-GB"/>
          </a:p>
        </p:txBody>
      </p:sp>
    </p:spTree>
    <p:extLst>
      <p:ext uri="{BB962C8B-B14F-4D97-AF65-F5344CB8AC3E}">
        <p14:creationId xmlns:p14="http://schemas.microsoft.com/office/powerpoint/2010/main" val="1721343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FRCS qualifying exams at end of training, like FEBS.</a:t>
            </a:r>
          </a:p>
        </p:txBody>
      </p:sp>
      <p:sp>
        <p:nvSpPr>
          <p:cNvPr id="4" name="Slide Number Placeholder 3"/>
          <p:cNvSpPr>
            <a:spLocks noGrp="1"/>
          </p:cNvSpPr>
          <p:nvPr>
            <p:ph type="sldNum" sz="quarter" idx="5"/>
          </p:nvPr>
        </p:nvSpPr>
        <p:spPr/>
        <p:txBody>
          <a:bodyPr/>
          <a:lstStyle/>
          <a:p>
            <a:fld id="{665C0D57-160E-4741-9B71-0FDE53E5DA8C}" type="slidenum">
              <a:rPr lang="en-GB" smtClean="0"/>
              <a:t>11</a:t>
            </a:fld>
            <a:endParaRPr lang="en-GB"/>
          </a:p>
        </p:txBody>
      </p:sp>
    </p:spTree>
    <p:extLst>
      <p:ext uri="{BB962C8B-B14F-4D97-AF65-F5344CB8AC3E}">
        <p14:creationId xmlns:p14="http://schemas.microsoft.com/office/powerpoint/2010/main" val="241600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Varies by centre</a:t>
            </a:r>
          </a:p>
        </p:txBody>
      </p:sp>
      <p:sp>
        <p:nvSpPr>
          <p:cNvPr id="4" name="Slide Number Placeholder 3"/>
          <p:cNvSpPr>
            <a:spLocks noGrp="1"/>
          </p:cNvSpPr>
          <p:nvPr>
            <p:ph type="sldNum" sz="quarter" idx="5"/>
          </p:nvPr>
        </p:nvSpPr>
        <p:spPr/>
        <p:txBody>
          <a:bodyPr/>
          <a:lstStyle/>
          <a:p>
            <a:fld id="{665C0D57-160E-4741-9B71-0FDE53E5DA8C}" type="slidenum">
              <a:rPr lang="en-GB" smtClean="0"/>
              <a:t>14</a:t>
            </a:fld>
            <a:endParaRPr lang="en-GB"/>
          </a:p>
        </p:txBody>
      </p:sp>
    </p:spTree>
    <p:extLst>
      <p:ext uri="{BB962C8B-B14F-4D97-AF65-F5344CB8AC3E}">
        <p14:creationId xmlns:p14="http://schemas.microsoft.com/office/powerpoint/2010/main" val="2059674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what can we do to bridge this training gap? I want to highlight some fantastic opportunities that are out there for trainees now and in the near future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6262-E6BB-4287-BDC5-15B938395B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759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Sonja, Bengy, Thibaut</a:t>
            </a:r>
          </a:p>
        </p:txBody>
      </p:sp>
      <p:sp>
        <p:nvSpPr>
          <p:cNvPr id="4" name="Slide Number Placeholder 3"/>
          <p:cNvSpPr>
            <a:spLocks noGrp="1"/>
          </p:cNvSpPr>
          <p:nvPr>
            <p:ph type="sldNum" sz="quarter" idx="5"/>
          </p:nvPr>
        </p:nvSpPr>
        <p:spPr/>
        <p:txBody>
          <a:bodyPr/>
          <a:lstStyle/>
          <a:p>
            <a:fld id="{665C0D57-160E-4741-9B71-0FDE53E5DA8C}" type="slidenum">
              <a:rPr lang="en-GB" smtClean="0"/>
              <a:t>16</a:t>
            </a:fld>
            <a:endParaRPr lang="en-GB"/>
          </a:p>
        </p:txBody>
      </p:sp>
    </p:spTree>
    <p:extLst>
      <p:ext uri="{BB962C8B-B14F-4D97-AF65-F5344CB8AC3E}">
        <p14:creationId xmlns:p14="http://schemas.microsoft.com/office/powerpoint/2010/main" val="2866905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Amanda about Sweden</a:t>
            </a:r>
          </a:p>
        </p:txBody>
      </p:sp>
      <p:sp>
        <p:nvSpPr>
          <p:cNvPr id="4" name="Slide Number Placeholder 3"/>
          <p:cNvSpPr>
            <a:spLocks noGrp="1"/>
          </p:cNvSpPr>
          <p:nvPr>
            <p:ph type="sldNum" sz="quarter" idx="5"/>
          </p:nvPr>
        </p:nvSpPr>
        <p:spPr/>
        <p:txBody>
          <a:bodyPr/>
          <a:lstStyle/>
          <a:p>
            <a:fld id="{665C0D57-160E-4741-9B71-0FDE53E5DA8C}" type="slidenum">
              <a:rPr lang="en-GB" smtClean="0"/>
              <a:t>17</a:t>
            </a:fld>
            <a:endParaRPr lang="en-GB"/>
          </a:p>
        </p:txBody>
      </p:sp>
    </p:spTree>
    <p:extLst>
      <p:ext uri="{BB962C8B-B14F-4D97-AF65-F5344CB8AC3E}">
        <p14:creationId xmlns:p14="http://schemas.microsoft.com/office/powerpoint/2010/main" val="1608530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SCOPE – Specialist Certification of Obesity Professional Education</a:t>
            </a:r>
          </a:p>
          <a:p>
            <a:endParaRPr lang="en-GB" dirty="0"/>
          </a:p>
        </p:txBody>
      </p:sp>
      <p:sp>
        <p:nvSpPr>
          <p:cNvPr id="4" name="Slide Number Placeholder 3"/>
          <p:cNvSpPr>
            <a:spLocks noGrp="1"/>
          </p:cNvSpPr>
          <p:nvPr>
            <p:ph type="sldNum" sz="quarter" idx="5"/>
          </p:nvPr>
        </p:nvSpPr>
        <p:spPr/>
        <p:txBody>
          <a:bodyPr/>
          <a:lstStyle/>
          <a:p>
            <a:fld id="{665C0D57-160E-4741-9B71-0FDE53E5DA8C}" type="slidenum">
              <a:rPr lang="en-GB" smtClean="0"/>
              <a:t>18</a:t>
            </a:fld>
            <a:endParaRPr lang="en-GB"/>
          </a:p>
        </p:txBody>
      </p:sp>
    </p:spTree>
    <p:extLst>
      <p:ext uri="{BB962C8B-B14F-4D97-AF65-F5344CB8AC3E}">
        <p14:creationId xmlns:p14="http://schemas.microsoft.com/office/powerpoint/2010/main" val="996876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r>
              <a:rPr lang="en-GB" dirty="0" err="1"/>
              <a:t>insimo</a:t>
            </a:r>
            <a:r>
              <a:rPr lang="en-GB" dirty="0"/>
              <a:t> programme is helpful to learn decision making in bariatric patient care with simulated patient scenarios and procedures.</a:t>
            </a:r>
          </a:p>
        </p:txBody>
      </p:sp>
      <p:sp>
        <p:nvSpPr>
          <p:cNvPr id="4" name="Slide Number Placeholder 3"/>
          <p:cNvSpPr>
            <a:spLocks noGrp="1"/>
          </p:cNvSpPr>
          <p:nvPr>
            <p:ph type="sldNum" sz="quarter" idx="5"/>
          </p:nvPr>
        </p:nvSpPr>
        <p:spPr/>
        <p:txBody>
          <a:bodyPr/>
          <a:lstStyle/>
          <a:p>
            <a:fld id="{4AB56262-E6BB-4287-BDC5-15B938395B76}" type="slidenum">
              <a:rPr lang="en-GB" smtClean="0"/>
              <a:t>19</a:t>
            </a:fld>
            <a:endParaRPr lang="en-GB"/>
          </a:p>
        </p:txBody>
      </p:sp>
    </p:spTree>
    <p:extLst>
      <p:ext uri="{BB962C8B-B14F-4D97-AF65-F5344CB8AC3E}">
        <p14:creationId xmlns:p14="http://schemas.microsoft.com/office/powerpoint/2010/main" val="4250838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look to the future - Robotic bariatric surgery is becoming more prevalent in the US and Europe, gradually finding its way to the UK. This will present a whole new domain of skills to acquire with their own learning curve that will need a dedicated period of focused training and assessment. Thankfully we have our HPB and OG cancer colleagues already leading the way which I’m sure will provide numerous transferrable training programmes.</a:t>
            </a:r>
          </a:p>
          <a:p>
            <a:pPr marL="171450" indent="-171450">
              <a:buFontTx/>
              <a:buChar char="-"/>
            </a:pPr>
            <a:r>
              <a:rPr lang="en-GB" dirty="0"/>
              <a:t>Endoscopic surgery such as the ESG are becoming popular, and at risk of being claimed by Gastroenterology unless we can advocate for the need of trainees to gain both basic endoscopy competences early in training and then provide focused training posts such as the SW Academy recently advertised.</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4AB56262-E6BB-4287-BDC5-15B938395B76}" type="slidenum">
              <a:rPr lang="en-GB" smtClean="0"/>
              <a:t>21</a:t>
            </a:fld>
            <a:endParaRPr lang="en-GB"/>
          </a:p>
        </p:txBody>
      </p:sp>
    </p:spTree>
    <p:extLst>
      <p:ext uri="{BB962C8B-B14F-4D97-AF65-F5344CB8AC3E}">
        <p14:creationId xmlns:p14="http://schemas.microsoft.com/office/powerpoint/2010/main" val="1296229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 we do fellowships? Well, they are important for exposure to MBS… The UK only does 5000 cases per year. Many trainees do not have access to MBS centres in residency….. Also gaining experience of different healthcare systems to the ones we train in, with regards to funding, culture, patient population…. But most importantly, are seen as a transition from trainee practice to the consultant role. Fellows build independence in clinical decision making and operative practice. As well as taking a greater role in the MDT.</a:t>
            </a:r>
          </a:p>
          <a:p>
            <a:endParaRPr lang="en-GB" dirty="0"/>
          </a:p>
          <a:p>
            <a:r>
              <a:rPr lang="en-GB" dirty="0"/>
              <a:t>Time to focus on ourselves and career ambitions with less service provision. There is still always an element of this but more time given to focus on subspecialty training.</a:t>
            </a:r>
          </a:p>
        </p:txBody>
      </p:sp>
      <p:sp>
        <p:nvSpPr>
          <p:cNvPr id="4" name="Slide Number Placeholder 3"/>
          <p:cNvSpPr>
            <a:spLocks noGrp="1"/>
          </p:cNvSpPr>
          <p:nvPr>
            <p:ph type="sldNum" sz="quarter" idx="5"/>
          </p:nvPr>
        </p:nvSpPr>
        <p:spPr/>
        <p:txBody>
          <a:bodyPr/>
          <a:lstStyle/>
          <a:p>
            <a:fld id="{665C0D57-160E-4741-9B71-0FDE53E5DA8C}" type="slidenum">
              <a:rPr lang="en-GB" smtClean="0"/>
              <a:t>2</a:t>
            </a:fld>
            <a:endParaRPr lang="en-GB"/>
          </a:p>
        </p:txBody>
      </p:sp>
    </p:spTree>
    <p:extLst>
      <p:ext uri="{BB962C8B-B14F-4D97-AF65-F5344CB8AC3E}">
        <p14:creationId xmlns:p14="http://schemas.microsoft.com/office/powerpoint/2010/main" val="300671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So does the infrastructure of our current training programmes provide all of this?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Well, the intercollegiate surgical curriculum (ISCP) does recognise bariatrics as a subspecialty of Upper GI surgery and lists sleeve gastrectomy and RYGB as major procedures contributing to CCT competencies. However, the knowledge requirements for gaining FRCS and completing training are minimal with much of the content outdated given the rapidly advancing scientific understanding we have of the mechanisms by which bariatric surgery works.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Many deaneries do not have training posts in bariatric units meaning trainees who are interested in the field have to seek all education from outside the formal training programme.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6262-E6BB-4287-BDC5-15B938395B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234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Requirements for CCT are not very high for major UGI procedures. 35 to have performed independently with supervision, and these can be across benign or malignant UGI surgery. There are no specific fellowship requirements to obtain a consultant post, though nowadays many job adverts will specify this as desirable criteria. Compared to the  American fellow programme which states a minimum of 100 operations and half being bypass, and the Dutch programmes which give at least 200 per year, it is easy to see why fellowships became established in the UK.</a:t>
            </a:r>
          </a:p>
        </p:txBody>
      </p:sp>
      <p:sp>
        <p:nvSpPr>
          <p:cNvPr id="4" name="Slide Number Placeholder 3"/>
          <p:cNvSpPr>
            <a:spLocks noGrp="1"/>
          </p:cNvSpPr>
          <p:nvPr>
            <p:ph type="sldNum" sz="quarter" idx="5"/>
          </p:nvPr>
        </p:nvSpPr>
        <p:spPr/>
        <p:txBody>
          <a:bodyPr/>
          <a:lstStyle/>
          <a:p>
            <a:fld id="{665C0D57-160E-4741-9B71-0FDE53E5DA8C}" type="slidenum">
              <a:rPr lang="en-GB" smtClean="0"/>
              <a:t>4</a:t>
            </a:fld>
            <a:endParaRPr lang="en-GB"/>
          </a:p>
        </p:txBody>
      </p:sp>
    </p:spTree>
    <p:extLst>
      <p:ext uri="{BB962C8B-B14F-4D97-AF65-F5344CB8AC3E}">
        <p14:creationId xmlns:p14="http://schemas.microsoft.com/office/powerpoint/2010/main" val="3944374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Regarding technical skills, we know that most laparoscopic procedures have a well-studied learning curve. For bariatric surgery, this curve was thought to be within 75-100 cases. But this recent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study of 29 surgeons in 9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centers</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of excellence in Canda during their first 6 years of performing bariatric surgery in a high-volume centre showed that the plateau for optimal operative time and morbidity did not occur until over 500 cases.  </a:t>
            </a:r>
            <a:r>
              <a:rPr lang="en-GB" sz="1800" dirty="0">
                <a:effectLst/>
                <a:latin typeface="Calibri" panose="020F0502020204030204" pitchFamily="34" charset="0"/>
                <a:ea typeface="Calibri" panose="020F0502020204030204" pitchFamily="34" charset="0"/>
                <a:cs typeface="Times New Roman" panose="02020603050405020304" pitchFamily="18" charset="0"/>
              </a:rPr>
              <a:t>This emphasises that surgeon cumulative volume is clearly important for perioperative outcomes and that the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true learning curve needed to master a complex procedure such as gastric bypass is much longer than previously thought</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4AB56262-E6BB-4287-BDC5-15B938395B76}" type="slidenum">
              <a:rPr lang="en-GB" smtClean="0"/>
              <a:t>5</a:t>
            </a:fld>
            <a:endParaRPr lang="en-GB"/>
          </a:p>
        </p:txBody>
      </p:sp>
    </p:spTree>
    <p:extLst>
      <p:ext uri="{BB962C8B-B14F-4D97-AF65-F5344CB8AC3E}">
        <p14:creationId xmlns:p14="http://schemas.microsoft.com/office/powerpoint/2010/main" val="183659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a group of Upper GI surgery residents in 2023 we did a survey of trainee vs trainer expectations to become an independent UGI surgeon and interestingly only </a:t>
            </a:r>
          </a:p>
          <a:p>
            <a:endParaRPr lang="en-GB" dirty="0"/>
          </a:p>
          <a:p>
            <a:r>
              <a:rPr lang="en-GB" dirty="0"/>
              <a:t>Only 17,.4% felt fellowship necessary for consultant practice… but ¾ recognise the benefit for skill acquisition and competitive benefit for job applications</a:t>
            </a:r>
          </a:p>
        </p:txBody>
      </p:sp>
      <p:sp>
        <p:nvSpPr>
          <p:cNvPr id="4" name="Slide Number Placeholder 3"/>
          <p:cNvSpPr>
            <a:spLocks noGrp="1"/>
          </p:cNvSpPr>
          <p:nvPr>
            <p:ph type="sldNum" sz="quarter" idx="5"/>
          </p:nvPr>
        </p:nvSpPr>
        <p:spPr/>
        <p:txBody>
          <a:bodyPr/>
          <a:lstStyle/>
          <a:p>
            <a:fld id="{665C0D57-160E-4741-9B71-0FDE53E5DA8C}" type="slidenum">
              <a:rPr lang="en-GB" smtClean="0"/>
              <a:t>6</a:t>
            </a:fld>
            <a:endParaRPr lang="en-GB"/>
          </a:p>
        </p:txBody>
      </p:sp>
    </p:spTree>
    <p:extLst>
      <p:ext uri="{BB962C8B-B14F-4D97-AF65-F5344CB8AC3E}">
        <p14:creationId xmlns:p14="http://schemas.microsoft.com/office/powerpoint/2010/main" val="1890623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2008 the first UK fellowship accredited by RCSEng was established in South West of England by Richard Welbourn, the fellow you may recognise as Sanjay Agrawal. </a:t>
            </a:r>
          </a:p>
        </p:txBody>
      </p:sp>
      <p:sp>
        <p:nvSpPr>
          <p:cNvPr id="4" name="Slide Number Placeholder 3"/>
          <p:cNvSpPr>
            <a:spLocks noGrp="1"/>
          </p:cNvSpPr>
          <p:nvPr>
            <p:ph type="sldNum" sz="quarter" idx="5"/>
          </p:nvPr>
        </p:nvSpPr>
        <p:spPr/>
        <p:txBody>
          <a:bodyPr/>
          <a:lstStyle/>
          <a:p>
            <a:fld id="{665C0D57-160E-4741-9B71-0FDE53E5DA8C}" type="slidenum">
              <a:rPr lang="en-GB" smtClean="0"/>
              <a:t>7</a:t>
            </a:fld>
            <a:endParaRPr lang="en-GB"/>
          </a:p>
        </p:txBody>
      </p:sp>
    </p:spTree>
    <p:extLst>
      <p:ext uri="{BB962C8B-B14F-4D97-AF65-F5344CB8AC3E}">
        <p14:creationId xmlns:p14="http://schemas.microsoft.com/office/powerpoint/2010/main" val="3370304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then more have been added, including combined </a:t>
            </a:r>
            <a:r>
              <a:rPr lang="en-GB" dirty="0" err="1"/>
              <a:t>antireflux</a:t>
            </a:r>
            <a:r>
              <a:rPr lang="en-GB" dirty="0"/>
              <a:t> and bariatric fellowships, but the numbers do remain limited. </a:t>
            </a:r>
          </a:p>
          <a:p>
            <a:r>
              <a:rPr lang="en-GB" dirty="0"/>
              <a:t>Cost may be an issue as Centres must pay the RCSEng approximately £3000 for 3 years of  accreditation, </a:t>
            </a:r>
          </a:p>
          <a:p>
            <a:r>
              <a:rPr lang="en-GB" dirty="0"/>
              <a:t>And there are Strict criteria to meet for accreditation,  which Marco can attest to, for level of training provided to the fellow, and formal supervision/appraisal</a:t>
            </a:r>
          </a:p>
        </p:txBody>
      </p:sp>
      <p:sp>
        <p:nvSpPr>
          <p:cNvPr id="4" name="Slide Number Placeholder 3"/>
          <p:cNvSpPr>
            <a:spLocks noGrp="1"/>
          </p:cNvSpPr>
          <p:nvPr>
            <p:ph type="sldNum" sz="quarter" idx="5"/>
          </p:nvPr>
        </p:nvSpPr>
        <p:spPr/>
        <p:txBody>
          <a:bodyPr/>
          <a:lstStyle/>
          <a:p>
            <a:fld id="{665C0D57-160E-4741-9B71-0FDE53E5DA8C}" type="slidenum">
              <a:rPr lang="en-GB" smtClean="0"/>
              <a:t>8</a:t>
            </a:fld>
            <a:endParaRPr lang="en-GB"/>
          </a:p>
        </p:txBody>
      </p:sp>
    </p:spTree>
    <p:extLst>
      <p:ext uri="{BB962C8B-B14F-4D97-AF65-F5344CB8AC3E}">
        <p14:creationId xmlns:p14="http://schemas.microsoft.com/office/powerpoint/2010/main" val="2264488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Industry used to fund some but not in recent years, and other centres both public and private fund their own but these often come with significant service provision elements too.</a:t>
            </a:r>
          </a:p>
        </p:txBody>
      </p:sp>
      <p:sp>
        <p:nvSpPr>
          <p:cNvPr id="4" name="Slide Number Placeholder 3"/>
          <p:cNvSpPr>
            <a:spLocks noGrp="1"/>
          </p:cNvSpPr>
          <p:nvPr>
            <p:ph type="sldNum" sz="quarter" idx="5"/>
          </p:nvPr>
        </p:nvSpPr>
        <p:spPr/>
        <p:txBody>
          <a:bodyPr/>
          <a:lstStyle/>
          <a:p>
            <a:fld id="{665C0D57-160E-4741-9B71-0FDE53E5DA8C}" type="slidenum">
              <a:rPr lang="en-GB" smtClean="0"/>
              <a:t>9</a:t>
            </a:fld>
            <a:endParaRPr lang="en-GB"/>
          </a:p>
        </p:txBody>
      </p:sp>
    </p:spTree>
    <p:extLst>
      <p:ext uri="{BB962C8B-B14F-4D97-AF65-F5344CB8AC3E}">
        <p14:creationId xmlns:p14="http://schemas.microsoft.com/office/powerpoint/2010/main" val="126235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705D1-E416-79D2-2D01-082099B41EE9}"/>
              </a:ext>
            </a:extLst>
          </p:cNvPr>
          <p:cNvSpPr>
            <a:spLocks noGrp="1"/>
          </p:cNvSpPr>
          <p:nvPr>
            <p:ph type="ctrTitle" hasCustomPrompt="1"/>
          </p:nvPr>
        </p:nvSpPr>
        <p:spPr>
          <a:xfrm>
            <a:off x="1524000" y="1122363"/>
            <a:ext cx="9144000" cy="2387600"/>
          </a:xfrm>
        </p:spPr>
        <p:txBody>
          <a:bodyPr anchor="b"/>
          <a:lstStyle>
            <a:lvl1pPr marL="0" marR="0" indent="0" algn="ctr" defTabSz="914400" rtl="0" eaLnBrk="1" fontAlgn="auto" latinLnBrk="0" hangingPunct="1">
              <a:lnSpc>
                <a:spcPct val="90000"/>
              </a:lnSpc>
              <a:spcBef>
                <a:spcPct val="0"/>
              </a:spcBef>
              <a:spcAft>
                <a:spcPts val="0"/>
              </a:spcAft>
              <a:buClrTx/>
              <a:buSzTx/>
              <a:buFontTx/>
              <a:buNone/>
              <a:tabLst/>
              <a:defRPr sz="6000" b="1">
                <a:solidFill>
                  <a:srgbClr val="0D4773"/>
                </a:solidFill>
                <a:latin typeface="Arial" panose="020B0604020202020204" pitchFamily="34" charset="0"/>
                <a:cs typeface="Arial" panose="020B0604020202020204" pitchFamily="34" charset="0"/>
              </a:defRPr>
            </a:lvl1pPr>
          </a:lstStyle>
          <a:p>
            <a:r>
              <a:rPr lang="en-GB" dirty="0"/>
              <a:t>to edit Master title style</a:t>
            </a:r>
          </a:p>
        </p:txBody>
      </p:sp>
      <p:sp>
        <p:nvSpPr>
          <p:cNvPr id="3" name="Subtitle 2">
            <a:extLst>
              <a:ext uri="{FF2B5EF4-FFF2-40B4-BE49-F238E27FC236}">
                <a16:creationId xmlns:a16="http://schemas.microsoft.com/office/drawing/2014/main" id="{8AC081A3-2519-EDD0-4A3F-2D0129DCFB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Tree>
    <p:extLst>
      <p:ext uri="{BB962C8B-B14F-4D97-AF65-F5344CB8AC3E}">
        <p14:creationId xmlns:p14="http://schemas.microsoft.com/office/powerpoint/2010/main" val="190893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909A-6454-3150-EACA-B98473F7D65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DB7637F-5942-6E66-91F9-99E6CE6437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4DB8E78-B53E-840F-6539-3993E40BC8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88D6794-DA50-B6DC-FDC3-84BEC0D180A8}"/>
              </a:ext>
            </a:extLst>
          </p:cNvPr>
          <p:cNvSpPr>
            <a:spLocks noGrp="1"/>
          </p:cNvSpPr>
          <p:nvPr>
            <p:ph type="dt" sz="half" idx="10"/>
          </p:nvPr>
        </p:nvSpPr>
        <p:spPr/>
        <p:txBody>
          <a:bodyPr/>
          <a:lstStyle/>
          <a:p>
            <a:fld id="{F08A6DDD-4FA6-0249-913F-3EB09EB8478A}" type="datetimeFigureOut">
              <a:rPr lang="en-GB" smtClean="0"/>
              <a:t>30/10/2025</a:t>
            </a:fld>
            <a:endParaRPr lang="en-GB"/>
          </a:p>
        </p:txBody>
      </p:sp>
      <p:sp>
        <p:nvSpPr>
          <p:cNvPr id="6" name="Footer Placeholder 5">
            <a:extLst>
              <a:ext uri="{FF2B5EF4-FFF2-40B4-BE49-F238E27FC236}">
                <a16:creationId xmlns:a16="http://schemas.microsoft.com/office/drawing/2014/main" id="{A7E8763B-0B93-A15D-57CC-77A4A3A48C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091F50-972A-1247-18B9-5D0A8278B2F7}"/>
              </a:ext>
            </a:extLst>
          </p:cNvPr>
          <p:cNvSpPr>
            <a:spLocks noGrp="1"/>
          </p:cNvSpPr>
          <p:nvPr>
            <p:ph type="sldNum" sz="quarter" idx="12"/>
          </p:nvPr>
        </p:nvSpPr>
        <p:spPr/>
        <p:txBody>
          <a:bodyPr/>
          <a:lstStyle/>
          <a:p>
            <a:fld id="{75C091BB-4615-5048-A06A-EE0BE338392A}" type="slidenum">
              <a:rPr lang="en-GB" smtClean="0"/>
              <a:t>‹#›</a:t>
            </a:fld>
            <a:endParaRPr lang="en-GB"/>
          </a:p>
        </p:txBody>
      </p:sp>
    </p:spTree>
    <p:extLst>
      <p:ext uri="{BB962C8B-B14F-4D97-AF65-F5344CB8AC3E}">
        <p14:creationId xmlns:p14="http://schemas.microsoft.com/office/powerpoint/2010/main" val="3728539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229FA-70D8-DAF9-A1E8-4889A0E80F8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32CFC9D-3632-CB78-86DA-6939359A55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0AEDCAF-0E0B-DAF8-D833-A5AB576687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4DF8D42-9FBB-E561-EB54-F57212D3A8BA}"/>
              </a:ext>
            </a:extLst>
          </p:cNvPr>
          <p:cNvSpPr>
            <a:spLocks noGrp="1"/>
          </p:cNvSpPr>
          <p:nvPr>
            <p:ph type="dt" sz="half" idx="10"/>
          </p:nvPr>
        </p:nvSpPr>
        <p:spPr/>
        <p:txBody>
          <a:bodyPr/>
          <a:lstStyle/>
          <a:p>
            <a:fld id="{F08A6DDD-4FA6-0249-913F-3EB09EB8478A}" type="datetimeFigureOut">
              <a:rPr lang="en-GB" smtClean="0"/>
              <a:t>30/10/2025</a:t>
            </a:fld>
            <a:endParaRPr lang="en-GB"/>
          </a:p>
        </p:txBody>
      </p:sp>
      <p:sp>
        <p:nvSpPr>
          <p:cNvPr id="6" name="Footer Placeholder 5">
            <a:extLst>
              <a:ext uri="{FF2B5EF4-FFF2-40B4-BE49-F238E27FC236}">
                <a16:creationId xmlns:a16="http://schemas.microsoft.com/office/drawing/2014/main" id="{92BC3533-E14D-8FBF-BCFC-4454281D76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9DC2E7-5B6F-17CF-F438-90C3899EC235}"/>
              </a:ext>
            </a:extLst>
          </p:cNvPr>
          <p:cNvSpPr>
            <a:spLocks noGrp="1"/>
          </p:cNvSpPr>
          <p:nvPr>
            <p:ph type="sldNum" sz="quarter" idx="12"/>
          </p:nvPr>
        </p:nvSpPr>
        <p:spPr/>
        <p:txBody>
          <a:bodyPr/>
          <a:lstStyle/>
          <a:p>
            <a:fld id="{75C091BB-4615-5048-A06A-EE0BE338392A}" type="slidenum">
              <a:rPr lang="en-GB" smtClean="0"/>
              <a:t>‹#›</a:t>
            </a:fld>
            <a:endParaRPr lang="en-GB"/>
          </a:p>
        </p:txBody>
      </p:sp>
    </p:spTree>
    <p:extLst>
      <p:ext uri="{BB962C8B-B14F-4D97-AF65-F5344CB8AC3E}">
        <p14:creationId xmlns:p14="http://schemas.microsoft.com/office/powerpoint/2010/main" val="1311361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B8C2-A5EB-E103-89AE-325B6EDB4F8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7110301-FFF1-331E-CF07-4A55E69E2E5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E146A42-C4B6-3302-5A7A-07FDA3AB1A94}"/>
              </a:ext>
            </a:extLst>
          </p:cNvPr>
          <p:cNvSpPr>
            <a:spLocks noGrp="1"/>
          </p:cNvSpPr>
          <p:nvPr>
            <p:ph type="dt" sz="half" idx="10"/>
          </p:nvPr>
        </p:nvSpPr>
        <p:spPr/>
        <p:txBody>
          <a:bodyPr/>
          <a:lstStyle/>
          <a:p>
            <a:fld id="{F08A6DDD-4FA6-0249-913F-3EB09EB8478A}" type="datetimeFigureOut">
              <a:rPr lang="en-GB" smtClean="0"/>
              <a:t>30/10/2025</a:t>
            </a:fld>
            <a:endParaRPr lang="en-GB"/>
          </a:p>
        </p:txBody>
      </p:sp>
      <p:sp>
        <p:nvSpPr>
          <p:cNvPr id="5" name="Footer Placeholder 4">
            <a:extLst>
              <a:ext uri="{FF2B5EF4-FFF2-40B4-BE49-F238E27FC236}">
                <a16:creationId xmlns:a16="http://schemas.microsoft.com/office/drawing/2014/main" id="{ABCF24F7-DD4B-33F7-A1A0-AEB549EAB5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0F9492-6F53-5197-3EB1-093404C6B5A0}"/>
              </a:ext>
            </a:extLst>
          </p:cNvPr>
          <p:cNvSpPr>
            <a:spLocks noGrp="1"/>
          </p:cNvSpPr>
          <p:nvPr>
            <p:ph type="sldNum" sz="quarter" idx="12"/>
          </p:nvPr>
        </p:nvSpPr>
        <p:spPr/>
        <p:txBody>
          <a:bodyPr/>
          <a:lstStyle/>
          <a:p>
            <a:fld id="{75C091BB-4615-5048-A06A-EE0BE338392A}" type="slidenum">
              <a:rPr lang="en-GB" smtClean="0"/>
              <a:t>‹#›</a:t>
            </a:fld>
            <a:endParaRPr lang="en-GB"/>
          </a:p>
        </p:txBody>
      </p:sp>
    </p:spTree>
    <p:extLst>
      <p:ext uri="{BB962C8B-B14F-4D97-AF65-F5344CB8AC3E}">
        <p14:creationId xmlns:p14="http://schemas.microsoft.com/office/powerpoint/2010/main" val="1539703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32C2D7-0457-002D-5FC1-EA27E6D618A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C16E4A5-240C-F1E1-D612-62D2DF7490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5A4D0B0-D572-0EEB-6FF9-D98888816CC6}"/>
              </a:ext>
            </a:extLst>
          </p:cNvPr>
          <p:cNvSpPr>
            <a:spLocks noGrp="1"/>
          </p:cNvSpPr>
          <p:nvPr>
            <p:ph type="dt" sz="half" idx="10"/>
          </p:nvPr>
        </p:nvSpPr>
        <p:spPr/>
        <p:txBody>
          <a:bodyPr/>
          <a:lstStyle/>
          <a:p>
            <a:fld id="{F08A6DDD-4FA6-0249-913F-3EB09EB8478A}" type="datetimeFigureOut">
              <a:rPr lang="en-GB" smtClean="0"/>
              <a:t>30/10/2025</a:t>
            </a:fld>
            <a:endParaRPr lang="en-GB"/>
          </a:p>
        </p:txBody>
      </p:sp>
      <p:sp>
        <p:nvSpPr>
          <p:cNvPr id="5" name="Footer Placeholder 4">
            <a:extLst>
              <a:ext uri="{FF2B5EF4-FFF2-40B4-BE49-F238E27FC236}">
                <a16:creationId xmlns:a16="http://schemas.microsoft.com/office/drawing/2014/main" id="{A4EECFF3-CA26-F70F-53AA-C81EA3FEDF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18B0E9-1F3B-FA68-309D-1496F8C9826C}"/>
              </a:ext>
            </a:extLst>
          </p:cNvPr>
          <p:cNvSpPr>
            <a:spLocks noGrp="1"/>
          </p:cNvSpPr>
          <p:nvPr>
            <p:ph type="sldNum" sz="quarter" idx="12"/>
          </p:nvPr>
        </p:nvSpPr>
        <p:spPr/>
        <p:txBody>
          <a:bodyPr/>
          <a:lstStyle/>
          <a:p>
            <a:fld id="{75C091BB-4615-5048-A06A-EE0BE338392A}" type="slidenum">
              <a:rPr lang="en-GB" smtClean="0"/>
              <a:t>‹#›</a:t>
            </a:fld>
            <a:endParaRPr lang="en-GB"/>
          </a:p>
        </p:txBody>
      </p:sp>
    </p:spTree>
    <p:extLst>
      <p:ext uri="{BB962C8B-B14F-4D97-AF65-F5344CB8AC3E}">
        <p14:creationId xmlns:p14="http://schemas.microsoft.com/office/powerpoint/2010/main" val="441959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546BF-FA4F-4A69-84E1-9F7063ABB8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C04C1EE-0561-4320-BD29-A07A4921A4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5219A4D-C45B-4064-A365-88FBF111B51C}"/>
              </a:ext>
            </a:extLst>
          </p:cNvPr>
          <p:cNvSpPr>
            <a:spLocks noGrp="1"/>
          </p:cNvSpPr>
          <p:nvPr>
            <p:ph type="dt" sz="half" idx="10"/>
          </p:nvPr>
        </p:nvSpPr>
        <p:spPr/>
        <p:txBody>
          <a:bodyPr/>
          <a:lstStyle/>
          <a:p>
            <a:fld id="{5201B133-8572-4519-A132-5DAB1062FD83}" type="datetime1">
              <a:rPr lang="en-GB" smtClean="0"/>
              <a:t>30/10/2025</a:t>
            </a:fld>
            <a:endParaRPr lang="en-GB"/>
          </a:p>
        </p:txBody>
      </p:sp>
      <p:sp>
        <p:nvSpPr>
          <p:cNvPr id="5" name="Footer Placeholder 4">
            <a:extLst>
              <a:ext uri="{FF2B5EF4-FFF2-40B4-BE49-F238E27FC236}">
                <a16:creationId xmlns:a16="http://schemas.microsoft.com/office/drawing/2014/main" id="{7542BD37-4635-451D-BF9D-692EAB92CD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2BF6BD-8198-4E89-AA8A-8816CA0FE73C}"/>
              </a:ext>
            </a:extLst>
          </p:cNvPr>
          <p:cNvSpPr>
            <a:spLocks noGrp="1"/>
          </p:cNvSpPr>
          <p:nvPr>
            <p:ph type="sldNum" sz="quarter" idx="12"/>
          </p:nvPr>
        </p:nvSpPr>
        <p:spPr/>
        <p:txBody>
          <a:bodyPr/>
          <a:lstStyle/>
          <a:p>
            <a:fld id="{FB9BD88B-FB80-4326-A00B-C7AB9F8D73AF}" type="slidenum">
              <a:rPr lang="en-GB" smtClean="0"/>
              <a:t>‹#›</a:t>
            </a:fld>
            <a:endParaRPr lang="en-GB"/>
          </a:p>
        </p:txBody>
      </p:sp>
    </p:spTree>
    <p:extLst>
      <p:ext uri="{BB962C8B-B14F-4D97-AF65-F5344CB8AC3E}">
        <p14:creationId xmlns:p14="http://schemas.microsoft.com/office/powerpoint/2010/main" val="868074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1825D-F196-4E23-8EAD-0ABD54871B49}"/>
              </a:ext>
            </a:extLst>
          </p:cNvPr>
          <p:cNvSpPr>
            <a:spLocks noGrp="1"/>
          </p:cNvSpPr>
          <p:nvPr>
            <p:ph type="title"/>
          </p:nvPr>
        </p:nvSpPr>
        <p:spPr>
          <a:xfrm>
            <a:off x="838200" y="18255"/>
            <a:ext cx="10515600"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9DC8D4-F38B-4390-9D3F-3BE30534756F}"/>
              </a:ext>
            </a:extLst>
          </p:cNvPr>
          <p:cNvSpPr>
            <a:spLocks noGrp="1"/>
          </p:cNvSpPr>
          <p:nvPr>
            <p:ph idx="1"/>
          </p:nvPr>
        </p:nvSpPr>
        <p:spPr>
          <a:xfrm>
            <a:off x="838200" y="145884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95818B-93CE-453E-A379-443AC267C03B}"/>
              </a:ext>
            </a:extLst>
          </p:cNvPr>
          <p:cNvSpPr>
            <a:spLocks noGrp="1"/>
          </p:cNvSpPr>
          <p:nvPr>
            <p:ph type="dt" sz="half" idx="10"/>
          </p:nvPr>
        </p:nvSpPr>
        <p:spPr/>
        <p:txBody>
          <a:bodyPr/>
          <a:lstStyle/>
          <a:p>
            <a:fld id="{4C8BDF00-73E7-49B2-B0EC-542B7492C769}" type="datetime1">
              <a:rPr lang="en-GB" smtClean="0"/>
              <a:t>30/10/2025</a:t>
            </a:fld>
            <a:endParaRPr lang="en-GB"/>
          </a:p>
        </p:txBody>
      </p:sp>
      <p:sp>
        <p:nvSpPr>
          <p:cNvPr id="5" name="Footer Placeholder 4">
            <a:extLst>
              <a:ext uri="{FF2B5EF4-FFF2-40B4-BE49-F238E27FC236}">
                <a16:creationId xmlns:a16="http://schemas.microsoft.com/office/drawing/2014/main" id="{F8B63687-749E-4CA8-BE94-1F3754B213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F6909D-523E-4B82-A249-91A2F0101A5A}"/>
              </a:ext>
            </a:extLst>
          </p:cNvPr>
          <p:cNvSpPr>
            <a:spLocks noGrp="1"/>
          </p:cNvSpPr>
          <p:nvPr>
            <p:ph type="sldNum" sz="quarter" idx="12"/>
          </p:nvPr>
        </p:nvSpPr>
        <p:spPr/>
        <p:txBody>
          <a:bodyPr/>
          <a:lstStyle/>
          <a:p>
            <a:fld id="{FB9BD88B-FB80-4326-A00B-C7AB9F8D73AF}" type="slidenum">
              <a:rPr lang="en-GB" smtClean="0"/>
              <a:t>‹#›</a:t>
            </a:fld>
            <a:endParaRPr lang="en-GB"/>
          </a:p>
        </p:txBody>
      </p:sp>
      <p:pic>
        <p:nvPicPr>
          <p:cNvPr id="7" name="Picture 6" descr="Background pattern&#10;&#10;Description automatically generated">
            <a:extLst>
              <a:ext uri="{FF2B5EF4-FFF2-40B4-BE49-F238E27FC236}">
                <a16:creationId xmlns:a16="http://schemas.microsoft.com/office/drawing/2014/main" id="{702367EA-3E0E-419E-BAB0-976C0C77FDC4}"/>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129057" y="5694280"/>
            <a:ext cx="1193905" cy="102743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5620AA59-480A-475F-AE6F-A7F4B492BC2E}"/>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a:off x="9471239" y="5925203"/>
            <a:ext cx="2468978" cy="796272"/>
          </a:xfrm>
          <a:prstGeom prst="rect">
            <a:avLst/>
          </a:prstGeom>
        </p:spPr>
      </p:pic>
    </p:spTree>
    <p:extLst>
      <p:ext uri="{BB962C8B-B14F-4D97-AF65-F5344CB8AC3E}">
        <p14:creationId xmlns:p14="http://schemas.microsoft.com/office/powerpoint/2010/main" val="2011761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F908-DFB8-4789-8F83-5175096E7D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3B203C-0B8E-4920-9274-9BB858CA12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2676B6-F510-4FD7-AD69-BF1FA6CE47FA}"/>
              </a:ext>
            </a:extLst>
          </p:cNvPr>
          <p:cNvSpPr>
            <a:spLocks noGrp="1"/>
          </p:cNvSpPr>
          <p:nvPr>
            <p:ph type="dt" sz="half" idx="10"/>
          </p:nvPr>
        </p:nvSpPr>
        <p:spPr/>
        <p:txBody>
          <a:bodyPr/>
          <a:lstStyle/>
          <a:p>
            <a:fld id="{1ED476F9-0EB4-4D1C-9318-5993F26EE70C}" type="datetime1">
              <a:rPr lang="en-GB" smtClean="0"/>
              <a:t>30/10/2025</a:t>
            </a:fld>
            <a:endParaRPr lang="en-GB"/>
          </a:p>
        </p:txBody>
      </p:sp>
      <p:sp>
        <p:nvSpPr>
          <p:cNvPr id="5" name="Footer Placeholder 4">
            <a:extLst>
              <a:ext uri="{FF2B5EF4-FFF2-40B4-BE49-F238E27FC236}">
                <a16:creationId xmlns:a16="http://schemas.microsoft.com/office/drawing/2014/main" id="{B9AC8C00-5D81-4D6D-9D98-BFFE6C84B3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B1FC98-26A2-47BE-AA0C-02BA785B3D02}"/>
              </a:ext>
            </a:extLst>
          </p:cNvPr>
          <p:cNvSpPr>
            <a:spLocks noGrp="1"/>
          </p:cNvSpPr>
          <p:nvPr>
            <p:ph type="sldNum" sz="quarter" idx="12"/>
          </p:nvPr>
        </p:nvSpPr>
        <p:spPr/>
        <p:txBody>
          <a:bodyPr/>
          <a:lstStyle/>
          <a:p>
            <a:fld id="{FB9BD88B-FB80-4326-A00B-C7AB9F8D73AF}" type="slidenum">
              <a:rPr lang="en-GB" smtClean="0"/>
              <a:t>‹#›</a:t>
            </a:fld>
            <a:endParaRPr lang="en-GB"/>
          </a:p>
        </p:txBody>
      </p:sp>
    </p:spTree>
    <p:extLst>
      <p:ext uri="{BB962C8B-B14F-4D97-AF65-F5344CB8AC3E}">
        <p14:creationId xmlns:p14="http://schemas.microsoft.com/office/powerpoint/2010/main" val="2576001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8CA03-FAF6-41C2-9D0E-66313DA932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5AE974-3C03-4DE5-9B07-7F86BDFFD8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42FEB1-34A9-4559-B003-5246954A85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4B4DC5-0C82-4372-BED3-39F0E64C138A}"/>
              </a:ext>
            </a:extLst>
          </p:cNvPr>
          <p:cNvSpPr>
            <a:spLocks noGrp="1"/>
          </p:cNvSpPr>
          <p:nvPr>
            <p:ph type="dt" sz="half" idx="10"/>
          </p:nvPr>
        </p:nvSpPr>
        <p:spPr/>
        <p:txBody>
          <a:bodyPr/>
          <a:lstStyle/>
          <a:p>
            <a:fld id="{76871564-7B36-4089-9665-879973247E7C}" type="datetime1">
              <a:rPr lang="en-GB" smtClean="0"/>
              <a:t>30/10/2025</a:t>
            </a:fld>
            <a:endParaRPr lang="en-GB"/>
          </a:p>
        </p:txBody>
      </p:sp>
      <p:sp>
        <p:nvSpPr>
          <p:cNvPr id="6" name="Footer Placeholder 5">
            <a:extLst>
              <a:ext uri="{FF2B5EF4-FFF2-40B4-BE49-F238E27FC236}">
                <a16:creationId xmlns:a16="http://schemas.microsoft.com/office/drawing/2014/main" id="{B8481A28-5882-4D44-80C1-157B2EF696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8B3842-B0B8-45DE-84E3-19D6165AEEB8}"/>
              </a:ext>
            </a:extLst>
          </p:cNvPr>
          <p:cNvSpPr>
            <a:spLocks noGrp="1"/>
          </p:cNvSpPr>
          <p:nvPr>
            <p:ph type="sldNum" sz="quarter" idx="12"/>
          </p:nvPr>
        </p:nvSpPr>
        <p:spPr/>
        <p:txBody>
          <a:bodyPr/>
          <a:lstStyle/>
          <a:p>
            <a:fld id="{FB9BD88B-FB80-4326-A00B-C7AB9F8D73AF}" type="slidenum">
              <a:rPr lang="en-GB" smtClean="0"/>
              <a:t>‹#›</a:t>
            </a:fld>
            <a:endParaRPr lang="en-GB"/>
          </a:p>
        </p:txBody>
      </p:sp>
    </p:spTree>
    <p:extLst>
      <p:ext uri="{BB962C8B-B14F-4D97-AF65-F5344CB8AC3E}">
        <p14:creationId xmlns:p14="http://schemas.microsoft.com/office/powerpoint/2010/main" val="3784377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5287C-884D-49CC-BBB3-000FB8696F9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7F9EF4-3EF8-49EF-AD6B-144E1D1783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3FFAFD-CED0-4D32-B6C6-CECF61957A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D25164-9628-4CF3-8C42-D17883EDC7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E4367F-522A-47A5-9D5F-6012133984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9C2D6A-80DC-4C4F-A1FF-2FF34D682D95}"/>
              </a:ext>
            </a:extLst>
          </p:cNvPr>
          <p:cNvSpPr>
            <a:spLocks noGrp="1"/>
          </p:cNvSpPr>
          <p:nvPr>
            <p:ph type="dt" sz="half" idx="10"/>
          </p:nvPr>
        </p:nvSpPr>
        <p:spPr/>
        <p:txBody>
          <a:bodyPr/>
          <a:lstStyle/>
          <a:p>
            <a:fld id="{B6D00F59-9DA3-450A-97E5-8BE277D4DB65}" type="datetime1">
              <a:rPr lang="en-GB" smtClean="0"/>
              <a:t>30/10/2025</a:t>
            </a:fld>
            <a:endParaRPr lang="en-GB"/>
          </a:p>
        </p:txBody>
      </p:sp>
      <p:sp>
        <p:nvSpPr>
          <p:cNvPr id="8" name="Footer Placeholder 7">
            <a:extLst>
              <a:ext uri="{FF2B5EF4-FFF2-40B4-BE49-F238E27FC236}">
                <a16:creationId xmlns:a16="http://schemas.microsoft.com/office/drawing/2014/main" id="{504A08A8-0D98-4972-8C65-757ABC6A1A5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6D5D3D1-8B09-46F7-8712-F181B2BDBC0C}"/>
              </a:ext>
            </a:extLst>
          </p:cNvPr>
          <p:cNvSpPr>
            <a:spLocks noGrp="1"/>
          </p:cNvSpPr>
          <p:nvPr>
            <p:ph type="sldNum" sz="quarter" idx="12"/>
          </p:nvPr>
        </p:nvSpPr>
        <p:spPr/>
        <p:txBody>
          <a:bodyPr/>
          <a:lstStyle/>
          <a:p>
            <a:fld id="{FB9BD88B-FB80-4326-A00B-C7AB9F8D73AF}" type="slidenum">
              <a:rPr lang="en-GB" smtClean="0"/>
              <a:t>‹#›</a:t>
            </a:fld>
            <a:endParaRPr lang="en-GB"/>
          </a:p>
        </p:txBody>
      </p:sp>
    </p:spTree>
    <p:extLst>
      <p:ext uri="{BB962C8B-B14F-4D97-AF65-F5344CB8AC3E}">
        <p14:creationId xmlns:p14="http://schemas.microsoft.com/office/powerpoint/2010/main" val="315272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4B90D-642C-4610-822E-832676A76B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88C06C-F21D-4A97-A5BE-B9FA46A59E20}"/>
              </a:ext>
            </a:extLst>
          </p:cNvPr>
          <p:cNvSpPr>
            <a:spLocks noGrp="1"/>
          </p:cNvSpPr>
          <p:nvPr>
            <p:ph type="dt" sz="half" idx="10"/>
          </p:nvPr>
        </p:nvSpPr>
        <p:spPr/>
        <p:txBody>
          <a:bodyPr/>
          <a:lstStyle/>
          <a:p>
            <a:fld id="{F1391413-700A-4676-B0EA-BDDDCAD98626}" type="datetime1">
              <a:rPr lang="en-GB" smtClean="0"/>
              <a:t>30/10/2025</a:t>
            </a:fld>
            <a:endParaRPr lang="en-GB"/>
          </a:p>
        </p:txBody>
      </p:sp>
      <p:sp>
        <p:nvSpPr>
          <p:cNvPr id="4" name="Footer Placeholder 3">
            <a:extLst>
              <a:ext uri="{FF2B5EF4-FFF2-40B4-BE49-F238E27FC236}">
                <a16:creationId xmlns:a16="http://schemas.microsoft.com/office/drawing/2014/main" id="{C1DC9326-7FF4-4947-82A2-A739F264D7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E28D9AB-BE70-4CD6-9B72-144BFE15C134}"/>
              </a:ext>
            </a:extLst>
          </p:cNvPr>
          <p:cNvSpPr>
            <a:spLocks noGrp="1"/>
          </p:cNvSpPr>
          <p:nvPr>
            <p:ph type="sldNum" sz="quarter" idx="12"/>
          </p:nvPr>
        </p:nvSpPr>
        <p:spPr/>
        <p:txBody>
          <a:bodyPr/>
          <a:lstStyle/>
          <a:p>
            <a:fld id="{FB9BD88B-FB80-4326-A00B-C7AB9F8D73AF}" type="slidenum">
              <a:rPr lang="en-GB" smtClean="0"/>
              <a:t>‹#›</a:t>
            </a:fld>
            <a:endParaRPr lang="en-GB"/>
          </a:p>
        </p:txBody>
      </p:sp>
    </p:spTree>
    <p:extLst>
      <p:ext uri="{BB962C8B-B14F-4D97-AF65-F5344CB8AC3E}">
        <p14:creationId xmlns:p14="http://schemas.microsoft.com/office/powerpoint/2010/main" val="681974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68856-0F45-0992-4FB0-79A18D5317B9}"/>
              </a:ext>
            </a:extLst>
          </p:cNvPr>
          <p:cNvSpPr>
            <a:spLocks noGrp="1"/>
          </p:cNvSpPr>
          <p:nvPr>
            <p:ph type="title"/>
          </p:nvPr>
        </p:nvSpPr>
        <p:spPr>
          <a:xfrm>
            <a:off x="838200" y="0"/>
            <a:ext cx="10515600" cy="1325563"/>
          </a:xfrm>
        </p:spPr>
        <p:txBody>
          <a:bodyPr>
            <a:normAutofit/>
          </a:bodyPr>
          <a:lstStyle>
            <a:lvl1pPr algn="ctr">
              <a:defRPr sz="4000" b="1">
                <a:solidFill>
                  <a:srgbClr val="0D4773"/>
                </a:solidFill>
                <a:latin typeface="Arial" panose="020B0604020202020204" pitchFamily="34" charset="0"/>
                <a:cs typeface="Arial" panose="020B060402020202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C46FF003-4478-DE6E-4787-E5D8E11D98FB}"/>
              </a:ext>
            </a:extLst>
          </p:cNvPr>
          <p:cNvSpPr>
            <a:spLocks noGrp="1"/>
          </p:cNvSpPr>
          <p:nvPr>
            <p:ph idx="1"/>
          </p:nvPr>
        </p:nvSpPr>
        <p:spPr>
          <a:xfrm>
            <a:off x="838200" y="1460810"/>
            <a:ext cx="10515600" cy="4716153"/>
          </a:xfrm>
        </p:spPr>
        <p:txBody>
          <a:bodyPr/>
          <a:lstStyle>
            <a:lvl1pPr marL="0" indent="0">
              <a:buNone/>
              <a:defRPr>
                <a:latin typeface="Calibri" panose="020F0502020204030204" pitchFamily="34" charset="0"/>
                <a:cs typeface="Calibri" panose="020F0502020204030204" pitchFamily="34" charset="0"/>
              </a:defRPr>
            </a:lvl1pPr>
            <a:lvl2pPr marL="457200" indent="0">
              <a:buNone/>
              <a:defRPr>
                <a:latin typeface="Calibri" panose="020F0502020204030204" pitchFamily="34" charset="0"/>
                <a:cs typeface="Calibri" panose="020F0502020204030204" pitchFamily="34" charset="0"/>
              </a:defRPr>
            </a:lvl2pPr>
            <a:lvl3pPr marL="914400" indent="0">
              <a:buNone/>
              <a:defRPr>
                <a:latin typeface="Calibri" panose="020F0502020204030204" pitchFamily="34" charset="0"/>
                <a:cs typeface="Calibri" panose="020F0502020204030204" pitchFamily="34" charset="0"/>
              </a:defRPr>
            </a:lvl3pPr>
            <a:lvl4pPr marL="1371600" indent="0">
              <a:buNone/>
              <a:defRPr>
                <a:latin typeface="Calibri" panose="020F0502020204030204" pitchFamily="34" charset="0"/>
                <a:cs typeface="Calibri" panose="020F0502020204030204" pitchFamily="34" charset="0"/>
              </a:defRPr>
            </a:lvl4pPr>
            <a:lvl5pPr marL="1828800" indent="0">
              <a:buNone/>
              <a:defRPr>
                <a:latin typeface="Calibri" panose="020F0502020204030204" pitchFamily="34" charset="0"/>
                <a:cs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9B56C630-4BA1-A269-B0D5-8664B2F67B90}"/>
              </a:ext>
            </a:extLst>
          </p:cNvPr>
          <p:cNvSpPr>
            <a:spLocks noGrp="1"/>
          </p:cNvSpPr>
          <p:nvPr>
            <p:ph type="dt" sz="half" idx="10"/>
          </p:nvPr>
        </p:nvSpPr>
        <p:spPr/>
        <p:txBody>
          <a:bodyPr/>
          <a:lstStyle/>
          <a:p>
            <a:fld id="{3051F6AA-AA5D-EC4E-821E-9E2715593B26}" type="datetime1">
              <a:rPr lang="en-GB" smtClean="0"/>
              <a:t>30/10/2025</a:t>
            </a:fld>
            <a:endParaRPr lang="en-GB"/>
          </a:p>
        </p:txBody>
      </p:sp>
      <p:sp>
        <p:nvSpPr>
          <p:cNvPr id="5" name="Footer Placeholder 4">
            <a:extLst>
              <a:ext uri="{FF2B5EF4-FFF2-40B4-BE49-F238E27FC236}">
                <a16:creationId xmlns:a16="http://schemas.microsoft.com/office/drawing/2014/main" id="{D0F98FE7-04A3-A99A-55C2-1324251FCC95}"/>
              </a:ext>
            </a:extLst>
          </p:cNvPr>
          <p:cNvSpPr>
            <a:spLocks noGrp="1"/>
          </p:cNvSpPr>
          <p:nvPr>
            <p:ph type="ftr" sz="quarter" idx="11"/>
          </p:nvPr>
        </p:nvSpPr>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endParaRPr lang="en-GB" dirty="0"/>
          </a:p>
        </p:txBody>
      </p:sp>
      <p:sp>
        <p:nvSpPr>
          <p:cNvPr id="6" name="Slide Number Placeholder 5">
            <a:extLst>
              <a:ext uri="{FF2B5EF4-FFF2-40B4-BE49-F238E27FC236}">
                <a16:creationId xmlns:a16="http://schemas.microsoft.com/office/drawing/2014/main" id="{961B02D3-C819-B2D7-F1A7-139409F6844D}"/>
              </a:ext>
            </a:extLst>
          </p:cNvPr>
          <p:cNvSpPr>
            <a:spLocks noGrp="1"/>
          </p:cNvSpPr>
          <p:nvPr>
            <p:ph type="sldNum" sz="quarter" idx="12"/>
          </p:nvPr>
        </p:nvSpPr>
        <p:spPr/>
        <p:txBody>
          <a:bodyPr/>
          <a:lstStyle/>
          <a:p>
            <a:fld id="{2EF87AD2-0A46-624F-9FE1-5A7091A0F8FD}" type="slidenum">
              <a:rPr lang="en-GB" smtClean="0"/>
              <a:t>‹#›</a:t>
            </a:fld>
            <a:endParaRPr lang="en-GB"/>
          </a:p>
        </p:txBody>
      </p:sp>
      <p:pic>
        <p:nvPicPr>
          <p:cNvPr id="7" name="Picture 6">
            <a:extLst>
              <a:ext uri="{FF2B5EF4-FFF2-40B4-BE49-F238E27FC236}">
                <a16:creationId xmlns:a16="http://schemas.microsoft.com/office/drawing/2014/main" id="{E2E130B2-8143-A133-9C46-717773330F7A}"/>
              </a:ext>
            </a:extLst>
          </p:cNvPr>
          <p:cNvPicPr>
            <a:picLocks noChangeAspect="1"/>
          </p:cNvPicPr>
          <p:nvPr userDrawn="1"/>
        </p:nvPicPr>
        <p:blipFill>
          <a:blip r:embed="rId2">
            <a:alphaModFix/>
          </a:blip>
          <a:stretch>
            <a:fillRect/>
          </a:stretch>
        </p:blipFill>
        <p:spPr>
          <a:xfrm>
            <a:off x="42249" y="6016870"/>
            <a:ext cx="1591901" cy="704760"/>
          </a:xfrm>
          <a:prstGeom prst="rect">
            <a:avLst/>
          </a:prstGeom>
        </p:spPr>
      </p:pic>
      <p:pic>
        <p:nvPicPr>
          <p:cNvPr id="8" name="Picture 7">
            <a:extLst>
              <a:ext uri="{FF2B5EF4-FFF2-40B4-BE49-F238E27FC236}">
                <a16:creationId xmlns:a16="http://schemas.microsoft.com/office/drawing/2014/main" id="{3D2FE60A-ED1E-7B00-99CF-02C2E10B7B02}"/>
              </a:ext>
            </a:extLst>
          </p:cNvPr>
          <p:cNvPicPr>
            <a:picLocks noChangeAspect="1"/>
          </p:cNvPicPr>
          <p:nvPr userDrawn="1"/>
        </p:nvPicPr>
        <p:blipFill>
          <a:blip r:embed="rId3">
            <a:alphaModFix/>
          </a:blip>
          <a:stretch>
            <a:fillRect/>
          </a:stretch>
        </p:blipFill>
        <p:spPr>
          <a:xfrm>
            <a:off x="10577683" y="6028493"/>
            <a:ext cx="1552234" cy="737586"/>
          </a:xfrm>
          <a:prstGeom prst="rect">
            <a:avLst/>
          </a:prstGeom>
        </p:spPr>
      </p:pic>
    </p:spTree>
    <p:extLst>
      <p:ext uri="{BB962C8B-B14F-4D97-AF65-F5344CB8AC3E}">
        <p14:creationId xmlns:p14="http://schemas.microsoft.com/office/powerpoint/2010/main" val="1879466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106369-820B-4FC1-8166-2A75C2DDEB08}"/>
              </a:ext>
            </a:extLst>
          </p:cNvPr>
          <p:cNvSpPr>
            <a:spLocks noGrp="1"/>
          </p:cNvSpPr>
          <p:nvPr>
            <p:ph type="dt" sz="half" idx="10"/>
          </p:nvPr>
        </p:nvSpPr>
        <p:spPr/>
        <p:txBody>
          <a:bodyPr/>
          <a:lstStyle/>
          <a:p>
            <a:fld id="{E8120AC6-BC0E-46D0-84CC-B782A7339214}" type="datetime1">
              <a:rPr lang="en-GB" smtClean="0"/>
              <a:t>30/10/2025</a:t>
            </a:fld>
            <a:endParaRPr lang="en-GB"/>
          </a:p>
        </p:txBody>
      </p:sp>
      <p:sp>
        <p:nvSpPr>
          <p:cNvPr id="3" name="Footer Placeholder 2">
            <a:extLst>
              <a:ext uri="{FF2B5EF4-FFF2-40B4-BE49-F238E27FC236}">
                <a16:creationId xmlns:a16="http://schemas.microsoft.com/office/drawing/2014/main" id="{1AFC7FE5-C148-47BB-B5F9-E13E96005F7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0CEB419-66F7-4A5C-BCDB-793BCAB01029}"/>
              </a:ext>
            </a:extLst>
          </p:cNvPr>
          <p:cNvSpPr>
            <a:spLocks noGrp="1"/>
          </p:cNvSpPr>
          <p:nvPr>
            <p:ph type="sldNum" sz="quarter" idx="12"/>
          </p:nvPr>
        </p:nvSpPr>
        <p:spPr/>
        <p:txBody>
          <a:bodyPr/>
          <a:lstStyle/>
          <a:p>
            <a:fld id="{FB9BD88B-FB80-4326-A00B-C7AB9F8D73AF}" type="slidenum">
              <a:rPr lang="en-GB" smtClean="0"/>
              <a:t>‹#›</a:t>
            </a:fld>
            <a:endParaRPr lang="en-GB"/>
          </a:p>
        </p:txBody>
      </p:sp>
    </p:spTree>
    <p:extLst>
      <p:ext uri="{BB962C8B-B14F-4D97-AF65-F5344CB8AC3E}">
        <p14:creationId xmlns:p14="http://schemas.microsoft.com/office/powerpoint/2010/main" val="449671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D95A1-AAF6-40A5-BD01-CFE19328D1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485FB4F-D4DF-4065-AF6E-34181502FF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2930B4B-EEB2-43B9-9875-15D4A6C6A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4904E7-849B-4F22-B368-4404EAA4C6E9}"/>
              </a:ext>
            </a:extLst>
          </p:cNvPr>
          <p:cNvSpPr>
            <a:spLocks noGrp="1"/>
          </p:cNvSpPr>
          <p:nvPr>
            <p:ph type="dt" sz="half" idx="10"/>
          </p:nvPr>
        </p:nvSpPr>
        <p:spPr/>
        <p:txBody>
          <a:bodyPr/>
          <a:lstStyle/>
          <a:p>
            <a:fld id="{5A2E75F7-D7F8-46B3-9DC9-989563C3C89B}" type="datetime1">
              <a:rPr lang="en-GB" smtClean="0"/>
              <a:t>30/10/2025</a:t>
            </a:fld>
            <a:endParaRPr lang="en-GB"/>
          </a:p>
        </p:txBody>
      </p:sp>
      <p:sp>
        <p:nvSpPr>
          <p:cNvPr id="6" name="Footer Placeholder 5">
            <a:extLst>
              <a:ext uri="{FF2B5EF4-FFF2-40B4-BE49-F238E27FC236}">
                <a16:creationId xmlns:a16="http://schemas.microsoft.com/office/drawing/2014/main" id="{7375C4F9-4633-4E7F-858C-A8BD7432AB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B97C22-7FB2-4CF3-99E8-94AE0676AA12}"/>
              </a:ext>
            </a:extLst>
          </p:cNvPr>
          <p:cNvSpPr>
            <a:spLocks noGrp="1"/>
          </p:cNvSpPr>
          <p:nvPr>
            <p:ph type="sldNum" sz="quarter" idx="12"/>
          </p:nvPr>
        </p:nvSpPr>
        <p:spPr/>
        <p:txBody>
          <a:bodyPr/>
          <a:lstStyle/>
          <a:p>
            <a:fld id="{FB9BD88B-FB80-4326-A00B-C7AB9F8D73AF}" type="slidenum">
              <a:rPr lang="en-GB" smtClean="0"/>
              <a:t>‹#›</a:t>
            </a:fld>
            <a:endParaRPr lang="en-GB"/>
          </a:p>
        </p:txBody>
      </p:sp>
    </p:spTree>
    <p:extLst>
      <p:ext uri="{BB962C8B-B14F-4D97-AF65-F5344CB8AC3E}">
        <p14:creationId xmlns:p14="http://schemas.microsoft.com/office/powerpoint/2010/main" val="2127953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EB6F-785D-4A6D-A884-4AD11F40A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B80D158-6763-44C3-9C2A-6E815AF58C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AEB54F1-E2ED-47A9-91C8-D19D0884B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5E8628-4C44-451A-B79A-85921D602730}"/>
              </a:ext>
            </a:extLst>
          </p:cNvPr>
          <p:cNvSpPr>
            <a:spLocks noGrp="1"/>
          </p:cNvSpPr>
          <p:nvPr>
            <p:ph type="dt" sz="half" idx="10"/>
          </p:nvPr>
        </p:nvSpPr>
        <p:spPr/>
        <p:txBody>
          <a:bodyPr/>
          <a:lstStyle/>
          <a:p>
            <a:fld id="{07600856-A53F-4E82-B657-F3CFBC5B9724}" type="datetime1">
              <a:rPr lang="en-GB" smtClean="0"/>
              <a:t>30/10/2025</a:t>
            </a:fld>
            <a:endParaRPr lang="en-GB"/>
          </a:p>
        </p:txBody>
      </p:sp>
      <p:sp>
        <p:nvSpPr>
          <p:cNvPr id="6" name="Footer Placeholder 5">
            <a:extLst>
              <a:ext uri="{FF2B5EF4-FFF2-40B4-BE49-F238E27FC236}">
                <a16:creationId xmlns:a16="http://schemas.microsoft.com/office/drawing/2014/main" id="{CBA3EA6E-0524-4FE4-A4F6-7BE4202D68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459509-D2B8-4596-B4B7-00F7212FA8EC}"/>
              </a:ext>
            </a:extLst>
          </p:cNvPr>
          <p:cNvSpPr>
            <a:spLocks noGrp="1"/>
          </p:cNvSpPr>
          <p:nvPr>
            <p:ph type="sldNum" sz="quarter" idx="12"/>
          </p:nvPr>
        </p:nvSpPr>
        <p:spPr/>
        <p:txBody>
          <a:bodyPr/>
          <a:lstStyle/>
          <a:p>
            <a:fld id="{FB9BD88B-FB80-4326-A00B-C7AB9F8D73AF}" type="slidenum">
              <a:rPr lang="en-GB" smtClean="0"/>
              <a:t>‹#›</a:t>
            </a:fld>
            <a:endParaRPr lang="en-GB"/>
          </a:p>
        </p:txBody>
      </p:sp>
    </p:spTree>
    <p:extLst>
      <p:ext uri="{BB962C8B-B14F-4D97-AF65-F5344CB8AC3E}">
        <p14:creationId xmlns:p14="http://schemas.microsoft.com/office/powerpoint/2010/main" val="1656324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C9E09-DB83-4D72-A553-F44590B6F1A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A3D67C-C782-4077-A112-BAD2155AA6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61B642-65A0-49AE-AF43-30D68900DDDE}"/>
              </a:ext>
            </a:extLst>
          </p:cNvPr>
          <p:cNvSpPr>
            <a:spLocks noGrp="1"/>
          </p:cNvSpPr>
          <p:nvPr>
            <p:ph type="dt" sz="half" idx="10"/>
          </p:nvPr>
        </p:nvSpPr>
        <p:spPr/>
        <p:txBody>
          <a:bodyPr/>
          <a:lstStyle/>
          <a:p>
            <a:fld id="{5B14F25A-F92C-42D0-8FF9-9AA3CFBE141B}" type="datetime1">
              <a:rPr lang="en-GB" smtClean="0"/>
              <a:t>30/10/2025</a:t>
            </a:fld>
            <a:endParaRPr lang="en-GB"/>
          </a:p>
        </p:txBody>
      </p:sp>
      <p:sp>
        <p:nvSpPr>
          <p:cNvPr id="5" name="Footer Placeholder 4">
            <a:extLst>
              <a:ext uri="{FF2B5EF4-FFF2-40B4-BE49-F238E27FC236}">
                <a16:creationId xmlns:a16="http://schemas.microsoft.com/office/drawing/2014/main" id="{14146271-4523-46EA-9CEE-0910504FD4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700AB6-7558-4367-9E03-5F55F4C78A99}"/>
              </a:ext>
            </a:extLst>
          </p:cNvPr>
          <p:cNvSpPr>
            <a:spLocks noGrp="1"/>
          </p:cNvSpPr>
          <p:nvPr>
            <p:ph type="sldNum" sz="quarter" idx="12"/>
          </p:nvPr>
        </p:nvSpPr>
        <p:spPr/>
        <p:txBody>
          <a:bodyPr/>
          <a:lstStyle/>
          <a:p>
            <a:fld id="{FB9BD88B-FB80-4326-A00B-C7AB9F8D73AF}" type="slidenum">
              <a:rPr lang="en-GB" smtClean="0"/>
              <a:t>‹#›</a:t>
            </a:fld>
            <a:endParaRPr lang="en-GB"/>
          </a:p>
        </p:txBody>
      </p:sp>
    </p:spTree>
    <p:extLst>
      <p:ext uri="{BB962C8B-B14F-4D97-AF65-F5344CB8AC3E}">
        <p14:creationId xmlns:p14="http://schemas.microsoft.com/office/powerpoint/2010/main" val="2378546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ED604C-1CDB-49F8-82BD-71390352DF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3186AE-B35D-4578-B043-276AD3DDD0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CA2541-0AA1-4212-8DDC-4E0F684881C2}"/>
              </a:ext>
            </a:extLst>
          </p:cNvPr>
          <p:cNvSpPr>
            <a:spLocks noGrp="1"/>
          </p:cNvSpPr>
          <p:nvPr>
            <p:ph type="dt" sz="half" idx="10"/>
          </p:nvPr>
        </p:nvSpPr>
        <p:spPr/>
        <p:txBody>
          <a:bodyPr/>
          <a:lstStyle/>
          <a:p>
            <a:fld id="{9694D7D1-8EA9-4876-8752-B3644ECF5699}" type="datetime1">
              <a:rPr lang="en-GB" smtClean="0"/>
              <a:t>30/10/2025</a:t>
            </a:fld>
            <a:endParaRPr lang="en-GB"/>
          </a:p>
        </p:txBody>
      </p:sp>
      <p:sp>
        <p:nvSpPr>
          <p:cNvPr id="5" name="Footer Placeholder 4">
            <a:extLst>
              <a:ext uri="{FF2B5EF4-FFF2-40B4-BE49-F238E27FC236}">
                <a16:creationId xmlns:a16="http://schemas.microsoft.com/office/drawing/2014/main" id="{73F48F94-6B9D-4FB2-844E-A5FC551DF9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AC379C-4BDA-4707-8FB9-6D5D8FCBDB74}"/>
              </a:ext>
            </a:extLst>
          </p:cNvPr>
          <p:cNvSpPr>
            <a:spLocks noGrp="1"/>
          </p:cNvSpPr>
          <p:nvPr>
            <p:ph type="sldNum" sz="quarter" idx="12"/>
          </p:nvPr>
        </p:nvSpPr>
        <p:spPr/>
        <p:txBody>
          <a:bodyPr/>
          <a:lstStyle/>
          <a:p>
            <a:fld id="{FB9BD88B-FB80-4326-A00B-C7AB9F8D73AF}" type="slidenum">
              <a:rPr lang="en-GB" smtClean="0"/>
              <a:t>‹#›</a:t>
            </a:fld>
            <a:endParaRPr lang="en-GB"/>
          </a:p>
        </p:txBody>
      </p:sp>
    </p:spTree>
    <p:extLst>
      <p:ext uri="{BB962C8B-B14F-4D97-AF65-F5344CB8AC3E}">
        <p14:creationId xmlns:p14="http://schemas.microsoft.com/office/powerpoint/2010/main" val="280345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0F8D8-8723-964D-ABE2-BA675BF3C64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D690BD1-98A8-2D7F-8C14-6771435308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3541DAA-5AC1-335E-ADAD-E2A076E19020}"/>
              </a:ext>
            </a:extLst>
          </p:cNvPr>
          <p:cNvSpPr>
            <a:spLocks noGrp="1"/>
          </p:cNvSpPr>
          <p:nvPr>
            <p:ph type="dt" sz="half" idx="10"/>
          </p:nvPr>
        </p:nvSpPr>
        <p:spPr/>
        <p:txBody>
          <a:bodyPr/>
          <a:lstStyle/>
          <a:p>
            <a:fld id="{F08A6DDD-4FA6-0249-913F-3EB09EB8478A}" type="datetimeFigureOut">
              <a:rPr lang="en-GB" smtClean="0"/>
              <a:t>30/10/2025</a:t>
            </a:fld>
            <a:endParaRPr lang="en-GB"/>
          </a:p>
        </p:txBody>
      </p:sp>
      <p:sp>
        <p:nvSpPr>
          <p:cNvPr id="5" name="Footer Placeholder 4">
            <a:extLst>
              <a:ext uri="{FF2B5EF4-FFF2-40B4-BE49-F238E27FC236}">
                <a16:creationId xmlns:a16="http://schemas.microsoft.com/office/drawing/2014/main" id="{31E5D465-4BB1-5E36-04E2-8C86D1050D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F0544D-291D-12C2-DDC1-6B5AE8F65350}"/>
              </a:ext>
            </a:extLst>
          </p:cNvPr>
          <p:cNvSpPr>
            <a:spLocks noGrp="1"/>
          </p:cNvSpPr>
          <p:nvPr>
            <p:ph type="sldNum" sz="quarter" idx="12"/>
          </p:nvPr>
        </p:nvSpPr>
        <p:spPr/>
        <p:txBody>
          <a:bodyPr/>
          <a:lstStyle/>
          <a:p>
            <a:fld id="{75C091BB-4615-5048-A06A-EE0BE338392A}" type="slidenum">
              <a:rPr lang="en-GB" smtClean="0"/>
              <a:t>‹#›</a:t>
            </a:fld>
            <a:endParaRPr lang="en-GB"/>
          </a:p>
        </p:txBody>
      </p:sp>
    </p:spTree>
    <p:extLst>
      <p:ext uri="{BB962C8B-B14F-4D97-AF65-F5344CB8AC3E}">
        <p14:creationId xmlns:p14="http://schemas.microsoft.com/office/powerpoint/2010/main" val="369226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6ED-EE51-6ABD-FEB1-0214D3BE187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7FE0650-3D20-59DA-E0B6-D416FF03C9C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657FC01-7D06-9887-B7FC-D52DCB69920C}"/>
              </a:ext>
            </a:extLst>
          </p:cNvPr>
          <p:cNvSpPr>
            <a:spLocks noGrp="1"/>
          </p:cNvSpPr>
          <p:nvPr>
            <p:ph type="dt" sz="half" idx="10"/>
          </p:nvPr>
        </p:nvSpPr>
        <p:spPr/>
        <p:txBody>
          <a:bodyPr/>
          <a:lstStyle/>
          <a:p>
            <a:fld id="{F08A6DDD-4FA6-0249-913F-3EB09EB8478A}" type="datetimeFigureOut">
              <a:rPr lang="en-GB" smtClean="0"/>
              <a:t>30/10/2025</a:t>
            </a:fld>
            <a:endParaRPr lang="en-GB"/>
          </a:p>
        </p:txBody>
      </p:sp>
      <p:sp>
        <p:nvSpPr>
          <p:cNvPr id="5" name="Footer Placeholder 4">
            <a:extLst>
              <a:ext uri="{FF2B5EF4-FFF2-40B4-BE49-F238E27FC236}">
                <a16:creationId xmlns:a16="http://schemas.microsoft.com/office/drawing/2014/main" id="{25C7BBF7-C67C-E596-6083-518AFE2E8A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F450F2-2491-A0B5-76AD-72C7985AAD1C}"/>
              </a:ext>
            </a:extLst>
          </p:cNvPr>
          <p:cNvSpPr>
            <a:spLocks noGrp="1"/>
          </p:cNvSpPr>
          <p:nvPr>
            <p:ph type="sldNum" sz="quarter" idx="12"/>
          </p:nvPr>
        </p:nvSpPr>
        <p:spPr/>
        <p:txBody>
          <a:bodyPr/>
          <a:lstStyle/>
          <a:p>
            <a:fld id="{75C091BB-4615-5048-A06A-EE0BE338392A}" type="slidenum">
              <a:rPr lang="en-GB" smtClean="0"/>
              <a:t>‹#›</a:t>
            </a:fld>
            <a:endParaRPr lang="en-GB"/>
          </a:p>
        </p:txBody>
      </p:sp>
    </p:spTree>
    <p:extLst>
      <p:ext uri="{BB962C8B-B14F-4D97-AF65-F5344CB8AC3E}">
        <p14:creationId xmlns:p14="http://schemas.microsoft.com/office/powerpoint/2010/main" val="100244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F8F7-63BE-AC80-A7D7-2BA32CDA072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84D071F-141C-9A17-CA8D-B4F3CE4F641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49BB32B-DEF4-8A52-A029-C71F4B64114C}"/>
              </a:ext>
            </a:extLst>
          </p:cNvPr>
          <p:cNvSpPr>
            <a:spLocks noGrp="1"/>
          </p:cNvSpPr>
          <p:nvPr>
            <p:ph type="dt" sz="half" idx="10"/>
          </p:nvPr>
        </p:nvSpPr>
        <p:spPr/>
        <p:txBody>
          <a:bodyPr/>
          <a:lstStyle/>
          <a:p>
            <a:fld id="{F08A6DDD-4FA6-0249-913F-3EB09EB8478A}" type="datetimeFigureOut">
              <a:rPr lang="en-GB" smtClean="0"/>
              <a:t>30/10/2025</a:t>
            </a:fld>
            <a:endParaRPr lang="en-GB"/>
          </a:p>
        </p:txBody>
      </p:sp>
      <p:sp>
        <p:nvSpPr>
          <p:cNvPr id="5" name="Footer Placeholder 4">
            <a:extLst>
              <a:ext uri="{FF2B5EF4-FFF2-40B4-BE49-F238E27FC236}">
                <a16:creationId xmlns:a16="http://schemas.microsoft.com/office/drawing/2014/main" id="{33C3DF7D-F1C8-D983-7C4B-771F23220E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B16E74-4060-025B-BD44-EF3B080B7C01}"/>
              </a:ext>
            </a:extLst>
          </p:cNvPr>
          <p:cNvSpPr>
            <a:spLocks noGrp="1"/>
          </p:cNvSpPr>
          <p:nvPr>
            <p:ph type="sldNum" sz="quarter" idx="12"/>
          </p:nvPr>
        </p:nvSpPr>
        <p:spPr/>
        <p:txBody>
          <a:bodyPr/>
          <a:lstStyle/>
          <a:p>
            <a:fld id="{75C091BB-4615-5048-A06A-EE0BE338392A}" type="slidenum">
              <a:rPr lang="en-GB" smtClean="0"/>
              <a:t>‹#›</a:t>
            </a:fld>
            <a:endParaRPr lang="en-GB"/>
          </a:p>
        </p:txBody>
      </p:sp>
    </p:spTree>
    <p:extLst>
      <p:ext uri="{BB962C8B-B14F-4D97-AF65-F5344CB8AC3E}">
        <p14:creationId xmlns:p14="http://schemas.microsoft.com/office/powerpoint/2010/main" val="287227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9B07-230B-4DA7-AE70-36213E73DCD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61D2F61-17F4-0AA0-BFDC-9EE5076F55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2C091A8-E1A7-6B15-F554-9B6495E97C3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1D14A0C-1FC8-9596-F027-B48FD42B7ECC}"/>
              </a:ext>
            </a:extLst>
          </p:cNvPr>
          <p:cNvSpPr>
            <a:spLocks noGrp="1"/>
          </p:cNvSpPr>
          <p:nvPr>
            <p:ph type="dt" sz="half" idx="10"/>
          </p:nvPr>
        </p:nvSpPr>
        <p:spPr/>
        <p:txBody>
          <a:bodyPr/>
          <a:lstStyle/>
          <a:p>
            <a:fld id="{F08A6DDD-4FA6-0249-913F-3EB09EB8478A}" type="datetimeFigureOut">
              <a:rPr lang="en-GB" smtClean="0"/>
              <a:t>30/10/2025</a:t>
            </a:fld>
            <a:endParaRPr lang="en-GB"/>
          </a:p>
        </p:txBody>
      </p:sp>
      <p:sp>
        <p:nvSpPr>
          <p:cNvPr id="6" name="Footer Placeholder 5">
            <a:extLst>
              <a:ext uri="{FF2B5EF4-FFF2-40B4-BE49-F238E27FC236}">
                <a16:creationId xmlns:a16="http://schemas.microsoft.com/office/drawing/2014/main" id="{5F89A3EF-8F51-1C1D-4EC7-D7C8F91F88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3CA0FD-4016-0F3E-0957-53AA8E5D4E95}"/>
              </a:ext>
            </a:extLst>
          </p:cNvPr>
          <p:cNvSpPr>
            <a:spLocks noGrp="1"/>
          </p:cNvSpPr>
          <p:nvPr>
            <p:ph type="sldNum" sz="quarter" idx="12"/>
          </p:nvPr>
        </p:nvSpPr>
        <p:spPr/>
        <p:txBody>
          <a:bodyPr/>
          <a:lstStyle/>
          <a:p>
            <a:fld id="{75C091BB-4615-5048-A06A-EE0BE338392A}" type="slidenum">
              <a:rPr lang="en-GB" smtClean="0"/>
              <a:t>‹#›</a:t>
            </a:fld>
            <a:endParaRPr lang="en-GB"/>
          </a:p>
        </p:txBody>
      </p:sp>
    </p:spTree>
    <p:extLst>
      <p:ext uri="{BB962C8B-B14F-4D97-AF65-F5344CB8AC3E}">
        <p14:creationId xmlns:p14="http://schemas.microsoft.com/office/powerpoint/2010/main" val="1907182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9C7CF-A753-8DBF-5964-70947F9F5AF1}"/>
              </a:ext>
            </a:extLst>
          </p:cNvPr>
          <p:cNvSpPr>
            <a:spLocks noGrp="1"/>
          </p:cNvSpPr>
          <p:nvPr>
            <p:ph type="title"/>
          </p:nvPr>
        </p:nvSpPr>
        <p:spPr>
          <a:xfrm>
            <a:off x="839788" y="365125"/>
            <a:ext cx="10515600" cy="1325563"/>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b="1" baseline="0">
                <a:solidFill>
                  <a:srgbClr val="0D4773"/>
                </a:solidFill>
                <a:latin typeface="Arial" panose="020B0604020202020204" pitchFamily="34" charset="0"/>
                <a:cs typeface="Arial" panose="020B0604020202020204" pitchFamily="34" charset="0"/>
              </a:defRPr>
            </a:lvl1pPr>
          </a:lstStyle>
          <a:p>
            <a:r>
              <a:rPr kumimoji="0" lang="en-GB" sz="4400" b="0" i="0" u="none" strike="noStrike" kern="1200" cap="none" spc="0" normalizeH="0" baseline="0" noProof="0" dirty="0">
                <a:ln>
                  <a:noFill/>
                </a:ln>
                <a:solidFill>
                  <a:prstClr val="black"/>
                </a:solidFill>
                <a:effectLst/>
                <a:uLnTx/>
                <a:uFillTx/>
                <a:latin typeface="+mj-lt"/>
                <a:ea typeface="+mj-ea"/>
                <a:cs typeface="+mj-cs"/>
              </a:rPr>
              <a:t>Click to edit Master title style</a:t>
            </a:r>
            <a:endParaRPr lang="en-GB" dirty="0"/>
          </a:p>
        </p:txBody>
      </p:sp>
      <p:sp>
        <p:nvSpPr>
          <p:cNvPr id="3" name="Text Placeholder 2">
            <a:extLst>
              <a:ext uri="{FF2B5EF4-FFF2-40B4-BE49-F238E27FC236}">
                <a16:creationId xmlns:a16="http://schemas.microsoft.com/office/drawing/2014/main" id="{796582EF-FC12-A63A-35DB-DCB5DFF2D1C9}"/>
              </a:ext>
            </a:extLst>
          </p:cNvPr>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45571CA-9A18-AFA4-C3FF-7D3C264E76F3}"/>
              </a:ext>
            </a:extLst>
          </p:cNvPr>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6A17DD2B-F95D-2CE9-BA76-24632FEA317A}"/>
              </a:ext>
            </a:extLst>
          </p:cNvPr>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96C10448-139A-2FAC-B6D7-A9F89FCB6A55}"/>
              </a:ext>
            </a:extLst>
          </p:cNvPr>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531EC02-64DF-8395-7E9A-51B750B43DEB}"/>
              </a:ext>
            </a:extLst>
          </p:cNvPr>
          <p:cNvSpPr>
            <a:spLocks noGrp="1"/>
          </p:cNvSpPr>
          <p:nvPr>
            <p:ph type="dt" sz="half" idx="10"/>
          </p:nvPr>
        </p:nvSpPr>
        <p:spPr/>
        <p:txBody>
          <a:bodyPr/>
          <a:lstStyle/>
          <a:p>
            <a:fld id="{F08A6DDD-4FA6-0249-913F-3EB09EB8478A}" type="datetimeFigureOut">
              <a:rPr lang="en-GB" smtClean="0"/>
              <a:t>30/10/2025</a:t>
            </a:fld>
            <a:endParaRPr lang="en-GB"/>
          </a:p>
        </p:txBody>
      </p:sp>
      <p:sp>
        <p:nvSpPr>
          <p:cNvPr id="8" name="Footer Placeholder 7">
            <a:extLst>
              <a:ext uri="{FF2B5EF4-FFF2-40B4-BE49-F238E27FC236}">
                <a16:creationId xmlns:a16="http://schemas.microsoft.com/office/drawing/2014/main" id="{97E52301-5EC8-5650-0BB7-6A043E66595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2479464-9B85-7D69-2603-FB20F785840A}"/>
              </a:ext>
            </a:extLst>
          </p:cNvPr>
          <p:cNvSpPr>
            <a:spLocks noGrp="1"/>
          </p:cNvSpPr>
          <p:nvPr>
            <p:ph type="sldNum" sz="quarter" idx="12"/>
          </p:nvPr>
        </p:nvSpPr>
        <p:spPr/>
        <p:txBody>
          <a:bodyPr/>
          <a:lstStyle/>
          <a:p>
            <a:fld id="{75C091BB-4615-5048-A06A-EE0BE338392A}" type="slidenum">
              <a:rPr lang="en-GB" smtClean="0"/>
              <a:t>‹#›</a:t>
            </a:fld>
            <a:endParaRPr lang="en-GB"/>
          </a:p>
        </p:txBody>
      </p:sp>
      <p:pic>
        <p:nvPicPr>
          <p:cNvPr id="10" name="Picture 9">
            <a:extLst>
              <a:ext uri="{FF2B5EF4-FFF2-40B4-BE49-F238E27FC236}">
                <a16:creationId xmlns:a16="http://schemas.microsoft.com/office/drawing/2014/main" id="{D7E64B4F-26B2-82A5-5020-403C3520F873}"/>
              </a:ext>
            </a:extLst>
          </p:cNvPr>
          <p:cNvPicPr>
            <a:picLocks noChangeAspect="1"/>
          </p:cNvPicPr>
          <p:nvPr userDrawn="1"/>
        </p:nvPicPr>
        <p:blipFill>
          <a:blip r:embed="rId2">
            <a:alphaModFix/>
          </a:blip>
          <a:stretch>
            <a:fillRect/>
          </a:stretch>
        </p:blipFill>
        <p:spPr>
          <a:xfrm>
            <a:off x="42249" y="6016870"/>
            <a:ext cx="1591901" cy="704760"/>
          </a:xfrm>
          <a:prstGeom prst="rect">
            <a:avLst/>
          </a:prstGeom>
        </p:spPr>
      </p:pic>
      <p:pic>
        <p:nvPicPr>
          <p:cNvPr id="11" name="Picture 10">
            <a:extLst>
              <a:ext uri="{FF2B5EF4-FFF2-40B4-BE49-F238E27FC236}">
                <a16:creationId xmlns:a16="http://schemas.microsoft.com/office/drawing/2014/main" id="{545F55E4-1A89-4969-FE5D-5DC9975BBB12}"/>
              </a:ext>
            </a:extLst>
          </p:cNvPr>
          <p:cNvPicPr>
            <a:picLocks noChangeAspect="1"/>
          </p:cNvPicPr>
          <p:nvPr userDrawn="1"/>
        </p:nvPicPr>
        <p:blipFill>
          <a:blip r:embed="rId3">
            <a:alphaModFix/>
          </a:blip>
          <a:stretch>
            <a:fillRect/>
          </a:stretch>
        </p:blipFill>
        <p:spPr>
          <a:xfrm>
            <a:off x="10577683" y="6028493"/>
            <a:ext cx="1552234" cy="737586"/>
          </a:xfrm>
          <a:prstGeom prst="rect">
            <a:avLst/>
          </a:prstGeom>
        </p:spPr>
      </p:pic>
    </p:spTree>
    <p:extLst>
      <p:ext uri="{BB962C8B-B14F-4D97-AF65-F5344CB8AC3E}">
        <p14:creationId xmlns:p14="http://schemas.microsoft.com/office/powerpoint/2010/main" val="3164108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567C-91B2-F1EA-EE54-9A519B569AB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FDF411E-BA3A-CADA-F072-8FCE5B045AEF}"/>
              </a:ext>
            </a:extLst>
          </p:cNvPr>
          <p:cNvSpPr>
            <a:spLocks noGrp="1"/>
          </p:cNvSpPr>
          <p:nvPr>
            <p:ph type="dt" sz="half" idx="10"/>
          </p:nvPr>
        </p:nvSpPr>
        <p:spPr/>
        <p:txBody>
          <a:bodyPr/>
          <a:lstStyle/>
          <a:p>
            <a:fld id="{F08A6DDD-4FA6-0249-913F-3EB09EB8478A}" type="datetimeFigureOut">
              <a:rPr lang="en-GB" smtClean="0"/>
              <a:t>30/10/2025</a:t>
            </a:fld>
            <a:endParaRPr lang="en-GB"/>
          </a:p>
        </p:txBody>
      </p:sp>
      <p:sp>
        <p:nvSpPr>
          <p:cNvPr id="4" name="Footer Placeholder 3">
            <a:extLst>
              <a:ext uri="{FF2B5EF4-FFF2-40B4-BE49-F238E27FC236}">
                <a16:creationId xmlns:a16="http://schemas.microsoft.com/office/drawing/2014/main" id="{2F5AA8B0-D52F-5F87-6D66-DE703498323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AF2D44-E20C-1653-A101-B8E8D1B31387}"/>
              </a:ext>
            </a:extLst>
          </p:cNvPr>
          <p:cNvSpPr>
            <a:spLocks noGrp="1"/>
          </p:cNvSpPr>
          <p:nvPr>
            <p:ph type="sldNum" sz="quarter" idx="12"/>
          </p:nvPr>
        </p:nvSpPr>
        <p:spPr/>
        <p:txBody>
          <a:bodyPr/>
          <a:lstStyle/>
          <a:p>
            <a:fld id="{75C091BB-4615-5048-A06A-EE0BE338392A}" type="slidenum">
              <a:rPr lang="en-GB" smtClean="0"/>
              <a:t>‹#›</a:t>
            </a:fld>
            <a:endParaRPr lang="en-GB"/>
          </a:p>
        </p:txBody>
      </p:sp>
    </p:spTree>
    <p:extLst>
      <p:ext uri="{BB962C8B-B14F-4D97-AF65-F5344CB8AC3E}">
        <p14:creationId xmlns:p14="http://schemas.microsoft.com/office/powerpoint/2010/main" val="2412685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4A44EA-A1B5-CA50-3194-1C52C9016F0C}"/>
              </a:ext>
            </a:extLst>
          </p:cNvPr>
          <p:cNvSpPr>
            <a:spLocks noGrp="1"/>
          </p:cNvSpPr>
          <p:nvPr>
            <p:ph type="dt" sz="half" idx="10"/>
          </p:nvPr>
        </p:nvSpPr>
        <p:spPr/>
        <p:txBody>
          <a:bodyPr/>
          <a:lstStyle/>
          <a:p>
            <a:fld id="{F08A6DDD-4FA6-0249-913F-3EB09EB8478A}" type="datetimeFigureOut">
              <a:rPr lang="en-GB" smtClean="0"/>
              <a:t>30/10/2025</a:t>
            </a:fld>
            <a:endParaRPr lang="en-GB"/>
          </a:p>
        </p:txBody>
      </p:sp>
      <p:sp>
        <p:nvSpPr>
          <p:cNvPr id="3" name="Footer Placeholder 2">
            <a:extLst>
              <a:ext uri="{FF2B5EF4-FFF2-40B4-BE49-F238E27FC236}">
                <a16:creationId xmlns:a16="http://schemas.microsoft.com/office/drawing/2014/main" id="{DF6DBBFA-CAA5-CE62-D83C-27F0017612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3A730B9-D356-DEDC-B606-753C8974F827}"/>
              </a:ext>
            </a:extLst>
          </p:cNvPr>
          <p:cNvSpPr>
            <a:spLocks noGrp="1"/>
          </p:cNvSpPr>
          <p:nvPr>
            <p:ph type="sldNum" sz="quarter" idx="12"/>
          </p:nvPr>
        </p:nvSpPr>
        <p:spPr/>
        <p:txBody>
          <a:bodyPr/>
          <a:lstStyle/>
          <a:p>
            <a:fld id="{75C091BB-4615-5048-A06A-EE0BE338392A}" type="slidenum">
              <a:rPr lang="en-GB" smtClean="0"/>
              <a:t>‹#›</a:t>
            </a:fld>
            <a:endParaRPr lang="en-GB"/>
          </a:p>
        </p:txBody>
      </p:sp>
    </p:spTree>
    <p:extLst>
      <p:ext uri="{BB962C8B-B14F-4D97-AF65-F5344CB8AC3E}">
        <p14:creationId xmlns:p14="http://schemas.microsoft.com/office/powerpoint/2010/main" val="782612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F503CD-7CBA-0F50-6AE9-4051BC780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6764493-BEED-0CB2-11D1-05B7745686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150A10C-5AB4-E281-19E5-60394E1DE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08A6DDD-4FA6-0249-913F-3EB09EB8478A}" type="datetimeFigureOut">
              <a:rPr lang="en-GB" smtClean="0"/>
              <a:t>30/10/2025</a:t>
            </a:fld>
            <a:endParaRPr lang="en-GB"/>
          </a:p>
        </p:txBody>
      </p:sp>
      <p:sp>
        <p:nvSpPr>
          <p:cNvPr id="5" name="Footer Placeholder 4">
            <a:extLst>
              <a:ext uri="{FF2B5EF4-FFF2-40B4-BE49-F238E27FC236}">
                <a16:creationId xmlns:a16="http://schemas.microsoft.com/office/drawing/2014/main" id="{248EB024-0A48-4A21-3662-F87753A397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5E4250C-D620-1D89-2E34-52F869E0E6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C091BB-4615-5048-A06A-EE0BE338392A}" type="slidenum">
              <a:rPr lang="en-GB" smtClean="0"/>
              <a:t>‹#›</a:t>
            </a:fld>
            <a:endParaRPr lang="en-GB"/>
          </a:p>
        </p:txBody>
      </p:sp>
    </p:spTree>
    <p:extLst>
      <p:ext uri="{BB962C8B-B14F-4D97-AF65-F5344CB8AC3E}">
        <p14:creationId xmlns:p14="http://schemas.microsoft.com/office/powerpoint/2010/main" val="603717108"/>
      </p:ext>
    </p:extLst>
  </p:cSld>
  <p:clrMap bg1="lt1" tx1="dk1" bg2="lt2" tx2="dk2" accent1="accent1" accent2="accent2" accent3="accent3" accent4="accent4" accent5="accent5" accent6="accent6" hlink="hlink" folHlink="folHlink"/>
  <p:sldLayoutIdLst>
    <p:sldLayoutId id="2147483661" r:id="rId1"/>
    <p:sldLayoutId id="2147483660"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E94544-8DA7-435E-BCAD-A5BC8286C2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AC7B01-8E90-4C14-A3B6-FBB325A3DD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C64949-081A-4816-B283-922344FEB3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4ED5F4-2D49-421F-B5C0-3973905915CE}" type="datetime1">
              <a:rPr lang="en-GB" smtClean="0"/>
              <a:t>30/10/2025</a:t>
            </a:fld>
            <a:endParaRPr lang="en-GB"/>
          </a:p>
        </p:txBody>
      </p:sp>
      <p:sp>
        <p:nvSpPr>
          <p:cNvPr id="5" name="Footer Placeholder 4">
            <a:extLst>
              <a:ext uri="{FF2B5EF4-FFF2-40B4-BE49-F238E27FC236}">
                <a16:creationId xmlns:a16="http://schemas.microsoft.com/office/drawing/2014/main" id="{4943A816-8193-4423-B2D0-3FF0CD080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4D7FB0B-B84E-45E1-99A8-24DFABDEB5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BD88B-FB80-4326-A00B-C7AB9F8D73AF}" type="slidenum">
              <a:rPr lang="en-GB" smtClean="0"/>
              <a:t>‹#›</a:t>
            </a:fld>
            <a:endParaRPr lang="en-GB"/>
          </a:p>
        </p:txBody>
      </p:sp>
    </p:spTree>
    <p:extLst>
      <p:ext uri="{BB962C8B-B14F-4D97-AF65-F5344CB8AC3E}">
        <p14:creationId xmlns:p14="http://schemas.microsoft.com/office/powerpoint/2010/main" val="217311435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erdmute.deviantart.com/art/holy-grail-png-10023440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21.jpeg"/><Relationship Id="rId4" Type="http://schemas.openxmlformats.org/officeDocument/2006/relationships/image" Target="../media/image18.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png"/><Relationship Id="rId7" Type="http://schemas.microsoft.com/office/2007/relationships/hdphoto" Target="../media/hdphoto6.wdp"/><Relationship Id="rId12"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22.png"/><Relationship Id="rId5" Type="http://schemas.microsoft.com/office/2007/relationships/hdphoto" Target="../media/hdphoto5.wdp"/><Relationship Id="rId10" Type="http://schemas.microsoft.com/office/2007/relationships/hdphoto" Target="../media/hdphoto1.wdp"/><Relationship Id="rId4" Type="http://schemas.openxmlformats.org/officeDocument/2006/relationships/image" Target="../media/image18.png"/><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15A743-8D9A-AFE1-DB3B-4A74F6A6E45E}"/>
              </a:ext>
            </a:extLst>
          </p:cNvPr>
          <p:cNvSpPr>
            <a:spLocks noGrp="1"/>
          </p:cNvSpPr>
          <p:nvPr>
            <p:ph type="ctrTitle"/>
          </p:nvPr>
        </p:nvSpPr>
        <p:spPr>
          <a:xfrm>
            <a:off x="6270172" y="174171"/>
            <a:ext cx="5601942" cy="3335792"/>
          </a:xfrm>
        </p:spPr>
        <p:txBody>
          <a:bodyPr>
            <a:normAutofit/>
          </a:bodyPr>
          <a:lstStyle/>
          <a:p>
            <a:r>
              <a:rPr lang="en-GB" sz="4400" dirty="0"/>
              <a:t>Bariatric fellowship programmes in the UK</a:t>
            </a:r>
          </a:p>
        </p:txBody>
      </p:sp>
      <p:sp>
        <p:nvSpPr>
          <p:cNvPr id="5" name="Subtitle 4">
            <a:extLst>
              <a:ext uri="{FF2B5EF4-FFF2-40B4-BE49-F238E27FC236}">
                <a16:creationId xmlns:a16="http://schemas.microsoft.com/office/drawing/2014/main" id="{D929EEEA-1B8E-BD77-AB94-F46E62A548B6}"/>
              </a:ext>
            </a:extLst>
          </p:cNvPr>
          <p:cNvSpPr>
            <a:spLocks noGrp="1"/>
          </p:cNvSpPr>
          <p:nvPr>
            <p:ph type="subTitle" idx="1"/>
          </p:nvPr>
        </p:nvSpPr>
        <p:spPr>
          <a:xfrm>
            <a:off x="6270172" y="3735925"/>
            <a:ext cx="5601941" cy="1881724"/>
          </a:xfrm>
        </p:spPr>
        <p:txBody>
          <a:bodyPr>
            <a:normAutofit fontScale="92500"/>
          </a:bodyPr>
          <a:lstStyle/>
          <a:p>
            <a:r>
              <a:rPr lang="en-GB" sz="3200" b="1" dirty="0"/>
              <a:t>Roxanna Zakeri  </a:t>
            </a:r>
            <a:r>
              <a:rPr lang="en-GB" b="1" dirty="0"/>
              <a:t>MA PhD FRCS</a:t>
            </a:r>
          </a:p>
          <a:p>
            <a:endParaRPr lang="en-GB" sz="400" b="1" dirty="0"/>
          </a:p>
          <a:p>
            <a:r>
              <a:rPr lang="en-GB" sz="1900" dirty="0"/>
              <a:t>Young IFSO European Chapter Representative</a:t>
            </a:r>
          </a:p>
          <a:p>
            <a:r>
              <a:rPr lang="en-GB" sz="1900" dirty="0"/>
              <a:t>Senior Clinical Fellow, University Hospitals Sussex, UK</a:t>
            </a:r>
          </a:p>
          <a:p>
            <a:r>
              <a:rPr lang="en-GB" sz="1900" dirty="0"/>
              <a:t>Lecturer, University College London, UK</a:t>
            </a:r>
          </a:p>
          <a:p>
            <a:endParaRPr lang="en-GB" dirty="0"/>
          </a:p>
        </p:txBody>
      </p:sp>
      <p:pic>
        <p:nvPicPr>
          <p:cNvPr id="6" name="Picture 5">
            <a:extLst>
              <a:ext uri="{FF2B5EF4-FFF2-40B4-BE49-F238E27FC236}">
                <a16:creationId xmlns:a16="http://schemas.microsoft.com/office/drawing/2014/main" id="{D7EB6646-70B9-BD94-A158-7132330C8112}"/>
              </a:ext>
            </a:extLst>
          </p:cNvPr>
          <p:cNvPicPr>
            <a:picLocks noChangeAspect="1"/>
          </p:cNvPicPr>
          <p:nvPr/>
        </p:nvPicPr>
        <p:blipFill>
          <a:blip r:embed="rId3"/>
          <a:stretch>
            <a:fillRect/>
          </a:stretch>
        </p:blipFill>
        <p:spPr>
          <a:xfrm>
            <a:off x="7867840" y="5617649"/>
            <a:ext cx="2408273" cy="1066180"/>
          </a:xfrm>
          <a:prstGeom prst="rect">
            <a:avLst/>
          </a:prstGeom>
        </p:spPr>
      </p:pic>
      <p:pic>
        <p:nvPicPr>
          <p:cNvPr id="7" name="Picture 6">
            <a:extLst>
              <a:ext uri="{FF2B5EF4-FFF2-40B4-BE49-F238E27FC236}">
                <a16:creationId xmlns:a16="http://schemas.microsoft.com/office/drawing/2014/main" id="{BF81335D-0926-DFC3-5FE7-607482DD1A88}"/>
              </a:ext>
            </a:extLst>
          </p:cNvPr>
          <p:cNvPicPr>
            <a:picLocks noChangeAspect="1"/>
          </p:cNvPicPr>
          <p:nvPr/>
        </p:nvPicPr>
        <p:blipFill>
          <a:blip r:embed="rId4"/>
          <a:stretch>
            <a:fillRect/>
          </a:stretch>
        </p:blipFill>
        <p:spPr>
          <a:xfrm>
            <a:off x="6409290" y="304057"/>
            <a:ext cx="5448308" cy="906187"/>
          </a:xfrm>
          <a:prstGeom prst="rect">
            <a:avLst/>
          </a:prstGeom>
        </p:spPr>
      </p:pic>
      <p:pic>
        <p:nvPicPr>
          <p:cNvPr id="8" name="Picture 7">
            <a:extLst>
              <a:ext uri="{FF2B5EF4-FFF2-40B4-BE49-F238E27FC236}">
                <a16:creationId xmlns:a16="http://schemas.microsoft.com/office/drawing/2014/main" id="{68C18622-FBAF-71A9-1808-8DD0B66C6645}"/>
              </a:ext>
            </a:extLst>
          </p:cNvPr>
          <p:cNvPicPr>
            <a:picLocks noChangeAspect="1"/>
          </p:cNvPicPr>
          <p:nvPr/>
        </p:nvPicPr>
        <p:blipFill>
          <a:blip r:embed="rId5"/>
          <a:stretch>
            <a:fillRect/>
          </a:stretch>
        </p:blipFill>
        <p:spPr>
          <a:xfrm>
            <a:off x="319888" y="302306"/>
            <a:ext cx="5355198" cy="6237125"/>
          </a:xfrm>
          <a:prstGeom prst="rect">
            <a:avLst/>
          </a:prstGeom>
        </p:spPr>
      </p:pic>
    </p:spTree>
    <p:extLst>
      <p:ext uri="{BB962C8B-B14F-4D97-AF65-F5344CB8AC3E}">
        <p14:creationId xmlns:p14="http://schemas.microsoft.com/office/powerpoint/2010/main" val="3801941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1D1E0-01E1-CF4F-8A4E-C60DA0FFB59B}"/>
              </a:ext>
            </a:extLst>
          </p:cNvPr>
          <p:cNvSpPr>
            <a:spLocks noGrp="1"/>
          </p:cNvSpPr>
          <p:nvPr>
            <p:ph type="title"/>
          </p:nvPr>
        </p:nvSpPr>
        <p:spPr/>
        <p:txBody>
          <a:bodyPr/>
          <a:lstStyle/>
          <a:p>
            <a:r>
              <a:rPr lang="en-GB" dirty="0"/>
              <a:t>Application process</a:t>
            </a:r>
          </a:p>
        </p:txBody>
      </p:sp>
      <p:pic>
        <p:nvPicPr>
          <p:cNvPr id="6" name="Picture 5">
            <a:extLst>
              <a:ext uri="{FF2B5EF4-FFF2-40B4-BE49-F238E27FC236}">
                <a16:creationId xmlns:a16="http://schemas.microsoft.com/office/drawing/2014/main" id="{756A9EF7-878A-5801-15A3-27BD9BAC12CE}"/>
              </a:ext>
            </a:extLst>
          </p:cNvPr>
          <p:cNvPicPr>
            <a:picLocks noChangeAspect="1"/>
          </p:cNvPicPr>
          <p:nvPr/>
        </p:nvPicPr>
        <p:blipFill>
          <a:blip r:embed="rId3"/>
          <a:stretch>
            <a:fillRect/>
          </a:stretch>
        </p:blipFill>
        <p:spPr>
          <a:xfrm>
            <a:off x="605810" y="1126983"/>
            <a:ext cx="5384800" cy="5422900"/>
          </a:xfrm>
          <a:prstGeom prst="rect">
            <a:avLst/>
          </a:prstGeom>
        </p:spPr>
      </p:pic>
      <p:pic>
        <p:nvPicPr>
          <p:cNvPr id="7" name="Picture 6">
            <a:extLst>
              <a:ext uri="{FF2B5EF4-FFF2-40B4-BE49-F238E27FC236}">
                <a16:creationId xmlns:a16="http://schemas.microsoft.com/office/drawing/2014/main" id="{BF5FC291-62A0-C8B6-1B07-60E3581D5325}"/>
              </a:ext>
            </a:extLst>
          </p:cNvPr>
          <p:cNvPicPr>
            <a:picLocks noChangeAspect="1"/>
          </p:cNvPicPr>
          <p:nvPr/>
        </p:nvPicPr>
        <p:blipFill>
          <a:blip r:embed="rId4"/>
          <a:stretch>
            <a:fillRect/>
          </a:stretch>
        </p:blipFill>
        <p:spPr>
          <a:xfrm>
            <a:off x="6236648" y="1974661"/>
            <a:ext cx="5397500" cy="4000500"/>
          </a:xfrm>
          <a:prstGeom prst="rect">
            <a:avLst/>
          </a:prstGeom>
        </p:spPr>
      </p:pic>
    </p:spTree>
    <p:extLst>
      <p:ext uri="{BB962C8B-B14F-4D97-AF65-F5344CB8AC3E}">
        <p14:creationId xmlns:p14="http://schemas.microsoft.com/office/powerpoint/2010/main" val="1454022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4F57-DAEB-F51F-D8BC-0DC7811AEF24}"/>
              </a:ext>
            </a:extLst>
          </p:cNvPr>
          <p:cNvSpPr>
            <a:spLocks noGrp="1"/>
          </p:cNvSpPr>
          <p:nvPr>
            <p:ph type="title"/>
          </p:nvPr>
        </p:nvSpPr>
        <p:spPr>
          <a:xfrm>
            <a:off x="839788" y="5555"/>
            <a:ext cx="10515600" cy="1325563"/>
          </a:xfrm>
        </p:spPr>
        <p:txBody>
          <a:bodyPr/>
          <a:lstStyle/>
          <a:p>
            <a:pPr algn="ctr"/>
            <a:r>
              <a:rPr lang="en-GB" dirty="0"/>
              <a:t>Eligibility criteria</a:t>
            </a:r>
          </a:p>
        </p:txBody>
      </p:sp>
      <p:sp>
        <p:nvSpPr>
          <p:cNvPr id="5" name="Content Placeholder 4">
            <a:extLst>
              <a:ext uri="{FF2B5EF4-FFF2-40B4-BE49-F238E27FC236}">
                <a16:creationId xmlns:a16="http://schemas.microsoft.com/office/drawing/2014/main" id="{7854FAF8-AA2C-6409-8400-6461C2CF68FB}"/>
              </a:ext>
            </a:extLst>
          </p:cNvPr>
          <p:cNvSpPr>
            <a:spLocks noGrp="1"/>
          </p:cNvSpPr>
          <p:nvPr>
            <p:ph sz="half" idx="2"/>
          </p:nvPr>
        </p:nvSpPr>
        <p:spPr>
          <a:xfrm>
            <a:off x="768372" y="2415651"/>
            <a:ext cx="4718027" cy="3173508"/>
          </a:xfrm>
        </p:spPr>
        <p:txBody>
          <a:bodyPr>
            <a:normAutofit fontScale="62500" lnSpcReduction="20000"/>
          </a:bodyPr>
          <a:lstStyle/>
          <a:p>
            <a:pPr marL="0" indent="0" algn="ctr">
              <a:buNone/>
            </a:pPr>
            <a:r>
              <a:rPr lang="en-GB" dirty="0"/>
              <a:t>CCT General Surgery or equivalent experience</a:t>
            </a:r>
          </a:p>
          <a:p>
            <a:pPr marL="0" indent="0" algn="ctr">
              <a:buNone/>
            </a:pPr>
            <a:endParaRPr lang="en-GB" dirty="0"/>
          </a:p>
          <a:p>
            <a:pPr marL="0" indent="0" algn="ctr">
              <a:buNone/>
            </a:pPr>
            <a:r>
              <a:rPr lang="en-GB" dirty="0"/>
              <a:t>FRCS </a:t>
            </a:r>
          </a:p>
          <a:p>
            <a:pPr marL="0" indent="0" algn="ctr">
              <a:buNone/>
            </a:pPr>
            <a:endParaRPr lang="en-GB" dirty="0"/>
          </a:p>
          <a:p>
            <a:pPr marL="0" indent="0" algn="ctr">
              <a:buNone/>
            </a:pPr>
            <a:r>
              <a:rPr lang="en-GB" dirty="0"/>
              <a:t>Operative experience </a:t>
            </a:r>
          </a:p>
          <a:p>
            <a:pPr marL="0" indent="0" algn="ctr">
              <a:buNone/>
            </a:pPr>
            <a:r>
              <a:rPr lang="en-GB" dirty="0"/>
              <a:t>Competent in laparoscopic fundoplication + intracorporeal suturing</a:t>
            </a:r>
          </a:p>
        </p:txBody>
      </p:sp>
      <p:sp>
        <p:nvSpPr>
          <p:cNvPr id="7" name="Content Placeholder 6">
            <a:extLst>
              <a:ext uri="{FF2B5EF4-FFF2-40B4-BE49-F238E27FC236}">
                <a16:creationId xmlns:a16="http://schemas.microsoft.com/office/drawing/2014/main" id="{F3A80B9B-E999-3E7F-A893-67BEA19C2C1D}"/>
              </a:ext>
            </a:extLst>
          </p:cNvPr>
          <p:cNvSpPr>
            <a:spLocks noGrp="1"/>
          </p:cNvSpPr>
          <p:nvPr>
            <p:ph sz="quarter" idx="4"/>
          </p:nvPr>
        </p:nvSpPr>
        <p:spPr>
          <a:xfrm>
            <a:off x="6172200" y="2415651"/>
            <a:ext cx="5183188" cy="4148922"/>
          </a:xfrm>
        </p:spPr>
        <p:txBody>
          <a:bodyPr>
            <a:normAutofit fontScale="62500" lnSpcReduction="20000"/>
          </a:bodyPr>
          <a:lstStyle/>
          <a:p>
            <a:pPr marL="0" indent="0" algn="ctr">
              <a:buNone/>
            </a:pPr>
            <a:r>
              <a:rPr lang="en-GB" dirty="0"/>
              <a:t>Clinical experience in MBS</a:t>
            </a:r>
          </a:p>
          <a:p>
            <a:pPr marL="0" indent="0" algn="ctr">
              <a:buNone/>
            </a:pPr>
            <a:endParaRPr lang="en-GB" dirty="0"/>
          </a:p>
          <a:p>
            <a:pPr marL="0" indent="0" algn="ctr">
              <a:buNone/>
            </a:pPr>
            <a:r>
              <a:rPr lang="en-GB" dirty="0"/>
              <a:t>Certified in UGI Endoscopy</a:t>
            </a:r>
          </a:p>
          <a:p>
            <a:pPr marL="0" indent="0" algn="ctr">
              <a:buNone/>
            </a:pPr>
            <a:endParaRPr lang="en-GB" dirty="0"/>
          </a:p>
          <a:p>
            <a:pPr marL="0" indent="0" algn="ctr">
              <a:buNone/>
            </a:pPr>
            <a:r>
              <a:rPr lang="en-GB" dirty="0"/>
              <a:t>Audit and quality improvement experience</a:t>
            </a:r>
          </a:p>
          <a:p>
            <a:pPr marL="0" indent="0" algn="ctr">
              <a:buNone/>
            </a:pPr>
            <a:endParaRPr lang="en-GB" dirty="0"/>
          </a:p>
          <a:p>
            <a:pPr marL="0" indent="0" algn="ctr">
              <a:buNone/>
            </a:pPr>
            <a:r>
              <a:rPr lang="en-GB" dirty="0"/>
              <a:t>Research  +/-  PhD/MD</a:t>
            </a:r>
          </a:p>
          <a:p>
            <a:pPr marL="0" indent="0" algn="ctr">
              <a:buNone/>
            </a:pPr>
            <a:endParaRPr lang="en-GB" dirty="0"/>
          </a:p>
          <a:p>
            <a:pPr marL="0" indent="0" algn="ctr">
              <a:buNone/>
            </a:pPr>
            <a:r>
              <a:rPr lang="en-GB" dirty="0"/>
              <a:t>Teaching experience</a:t>
            </a:r>
          </a:p>
          <a:p>
            <a:pPr marL="0" indent="0" algn="ctr">
              <a:buNone/>
            </a:pPr>
            <a:endParaRPr lang="en-GB" dirty="0"/>
          </a:p>
          <a:p>
            <a:pPr marL="0" indent="0" algn="ctr">
              <a:buNone/>
            </a:pPr>
            <a:r>
              <a:rPr lang="en-GB" dirty="0"/>
              <a:t>Demonstrate commitment to a career in MBS</a:t>
            </a:r>
          </a:p>
          <a:p>
            <a:pPr marL="457200" lvl="1" indent="0" algn="ctr">
              <a:buNone/>
            </a:pPr>
            <a:r>
              <a:rPr lang="en-GB" dirty="0"/>
              <a:t>Conference participation</a:t>
            </a:r>
          </a:p>
          <a:p>
            <a:pPr marL="457200" lvl="1" indent="0" algn="ctr">
              <a:buNone/>
            </a:pPr>
            <a:r>
              <a:rPr lang="en-GB" dirty="0"/>
              <a:t>Education – courses</a:t>
            </a:r>
          </a:p>
          <a:p>
            <a:pPr marL="0" indent="0" algn="ctr">
              <a:buNone/>
            </a:pPr>
            <a:endParaRPr lang="en-GB" dirty="0"/>
          </a:p>
        </p:txBody>
      </p:sp>
      <p:sp>
        <p:nvSpPr>
          <p:cNvPr id="10" name="Rounded Rectangle 9">
            <a:extLst>
              <a:ext uri="{FF2B5EF4-FFF2-40B4-BE49-F238E27FC236}">
                <a16:creationId xmlns:a16="http://schemas.microsoft.com/office/drawing/2014/main" id="{4BD48CEB-A639-9868-1C56-E56E2F735E79}"/>
              </a:ext>
            </a:extLst>
          </p:cNvPr>
          <p:cNvSpPr/>
          <p:nvPr/>
        </p:nvSpPr>
        <p:spPr>
          <a:xfrm>
            <a:off x="1514901" y="1364773"/>
            <a:ext cx="3152633" cy="777923"/>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ESSENTIAL</a:t>
            </a:r>
          </a:p>
        </p:txBody>
      </p:sp>
      <p:sp>
        <p:nvSpPr>
          <p:cNvPr id="13" name="Rounded Rectangle 12">
            <a:extLst>
              <a:ext uri="{FF2B5EF4-FFF2-40B4-BE49-F238E27FC236}">
                <a16:creationId xmlns:a16="http://schemas.microsoft.com/office/drawing/2014/main" id="{64BD2EDC-C54F-8CEF-452D-4630C8E5492B}"/>
              </a:ext>
            </a:extLst>
          </p:cNvPr>
          <p:cNvSpPr/>
          <p:nvPr/>
        </p:nvSpPr>
        <p:spPr>
          <a:xfrm>
            <a:off x="7187477" y="1364773"/>
            <a:ext cx="3152633" cy="777923"/>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DESIRABLE</a:t>
            </a:r>
          </a:p>
        </p:txBody>
      </p:sp>
    </p:spTree>
    <p:extLst>
      <p:ext uri="{BB962C8B-B14F-4D97-AF65-F5344CB8AC3E}">
        <p14:creationId xmlns:p14="http://schemas.microsoft.com/office/powerpoint/2010/main" val="687134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E1DE2-9C96-46A2-3F7E-373BBC541B19}"/>
              </a:ext>
            </a:extLst>
          </p:cNvPr>
          <p:cNvSpPr>
            <a:spLocks noGrp="1"/>
          </p:cNvSpPr>
          <p:nvPr>
            <p:ph type="title"/>
          </p:nvPr>
        </p:nvSpPr>
        <p:spPr/>
        <p:txBody>
          <a:bodyPr/>
          <a:lstStyle/>
          <a:p>
            <a:r>
              <a:rPr lang="en-GB" dirty="0"/>
              <a:t>Job structure</a:t>
            </a:r>
          </a:p>
        </p:txBody>
      </p:sp>
      <p:graphicFrame>
        <p:nvGraphicFramePr>
          <p:cNvPr id="4" name="Content Placeholder 3">
            <a:extLst>
              <a:ext uri="{FF2B5EF4-FFF2-40B4-BE49-F238E27FC236}">
                <a16:creationId xmlns:a16="http://schemas.microsoft.com/office/drawing/2014/main" id="{E779425A-A41B-03E2-E6C2-208374E1594D}"/>
              </a:ext>
            </a:extLst>
          </p:cNvPr>
          <p:cNvGraphicFramePr>
            <a:graphicFrameLocks noGrp="1"/>
          </p:cNvGraphicFramePr>
          <p:nvPr>
            <p:ph idx="1"/>
            <p:extLst>
              <p:ext uri="{D42A27DB-BD31-4B8C-83A1-F6EECF244321}">
                <p14:modId xmlns:p14="http://schemas.microsoft.com/office/powerpoint/2010/main" val="514004666"/>
              </p:ext>
            </p:extLst>
          </p:nvPr>
        </p:nvGraphicFramePr>
        <p:xfrm>
          <a:off x="876000" y="1219199"/>
          <a:ext cx="10440000" cy="25654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1908875876"/>
                    </a:ext>
                  </a:extLst>
                </a:gridCol>
                <a:gridCol w="1944000">
                  <a:extLst>
                    <a:ext uri="{9D8B030D-6E8A-4147-A177-3AD203B41FA5}">
                      <a16:colId xmlns:a16="http://schemas.microsoft.com/office/drawing/2014/main" val="80207680"/>
                    </a:ext>
                  </a:extLst>
                </a:gridCol>
                <a:gridCol w="1944000">
                  <a:extLst>
                    <a:ext uri="{9D8B030D-6E8A-4147-A177-3AD203B41FA5}">
                      <a16:colId xmlns:a16="http://schemas.microsoft.com/office/drawing/2014/main" val="2146364705"/>
                    </a:ext>
                  </a:extLst>
                </a:gridCol>
                <a:gridCol w="1944000">
                  <a:extLst>
                    <a:ext uri="{9D8B030D-6E8A-4147-A177-3AD203B41FA5}">
                      <a16:colId xmlns:a16="http://schemas.microsoft.com/office/drawing/2014/main" val="3133862441"/>
                    </a:ext>
                  </a:extLst>
                </a:gridCol>
                <a:gridCol w="1944000">
                  <a:extLst>
                    <a:ext uri="{9D8B030D-6E8A-4147-A177-3AD203B41FA5}">
                      <a16:colId xmlns:a16="http://schemas.microsoft.com/office/drawing/2014/main" val="2399199648"/>
                    </a:ext>
                  </a:extLst>
                </a:gridCol>
                <a:gridCol w="1944000">
                  <a:extLst>
                    <a:ext uri="{9D8B030D-6E8A-4147-A177-3AD203B41FA5}">
                      <a16:colId xmlns:a16="http://schemas.microsoft.com/office/drawing/2014/main" val="3157853812"/>
                    </a:ext>
                  </a:extLst>
                </a:gridCol>
              </a:tblGrid>
              <a:tr h="350883">
                <a:tc>
                  <a:txBody>
                    <a:bodyPr/>
                    <a:lstStyle/>
                    <a:p>
                      <a:endParaRPr lang="en-GB" dirty="0"/>
                    </a:p>
                  </a:txBody>
                  <a:tcPr/>
                </a:tc>
                <a:tc>
                  <a:txBody>
                    <a:bodyPr/>
                    <a:lstStyle/>
                    <a:p>
                      <a:r>
                        <a:rPr lang="en-GB" dirty="0"/>
                        <a:t>Monday</a:t>
                      </a:r>
                    </a:p>
                  </a:txBody>
                  <a:tcPr/>
                </a:tc>
                <a:tc>
                  <a:txBody>
                    <a:bodyPr/>
                    <a:lstStyle/>
                    <a:p>
                      <a:r>
                        <a:rPr lang="en-GB" dirty="0"/>
                        <a:t>Tuesday</a:t>
                      </a:r>
                    </a:p>
                  </a:txBody>
                  <a:tcPr/>
                </a:tc>
                <a:tc>
                  <a:txBody>
                    <a:bodyPr/>
                    <a:lstStyle/>
                    <a:p>
                      <a:r>
                        <a:rPr lang="en-GB" dirty="0"/>
                        <a:t>Wednesday</a:t>
                      </a:r>
                    </a:p>
                  </a:txBody>
                  <a:tcPr/>
                </a:tc>
                <a:tc>
                  <a:txBody>
                    <a:bodyPr/>
                    <a:lstStyle/>
                    <a:p>
                      <a:r>
                        <a:rPr lang="en-GB" dirty="0"/>
                        <a:t>Thursday</a:t>
                      </a:r>
                    </a:p>
                  </a:txBody>
                  <a:tcPr/>
                </a:tc>
                <a:tc>
                  <a:txBody>
                    <a:bodyPr/>
                    <a:lstStyle/>
                    <a:p>
                      <a:r>
                        <a:rPr lang="en-GB" dirty="0"/>
                        <a:t>Friday</a:t>
                      </a:r>
                    </a:p>
                  </a:txBody>
                  <a:tcPr/>
                </a:tc>
                <a:extLst>
                  <a:ext uri="{0D108BD9-81ED-4DB2-BD59-A6C34878D82A}">
                    <a16:rowId xmlns:a16="http://schemas.microsoft.com/office/drawing/2014/main" val="766660676"/>
                  </a:ext>
                </a:extLst>
              </a:tr>
              <a:tr h="370840">
                <a:tc>
                  <a:txBody>
                    <a:bodyPr/>
                    <a:lstStyle/>
                    <a:p>
                      <a:endParaRPr lang="en-GB" dirty="0"/>
                    </a:p>
                  </a:txBody>
                  <a:tcPr/>
                </a:tc>
                <a:tc>
                  <a:txBody>
                    <a:bodyPr/>
                    <a:lstStyle/>
                    <a:p>
                      <a:r>
                        <a:rPr lang="en-GB" dirty="0"/>
                        <a:t>Ward round</a:t>
                      </a:r>
                    </a:p>
                  </a:txBody>
                  <a:tcPr/>
                </a:tc>
                <a:tc>
                  <a:txBody>
                    <a:bodyPr/>
                    <a:lstStyle/>
                    <a:p>
                      <a:r>
                        <a:rPr lang="en-GB" dirty="0"/>
                        <a:t>Ward round</a:t>
                      </a:r>
                    </a:p>
                  </a:txBody>
                  <a:tcPr/>
                </a:tc>
                <a:tc>
                  <a:txBody>
                    <a:bodyPr/>
                    <a:lstStyle/>
                    <a:p>
                      <a:r>
                        <a:rPr lang="en-GB" dirty="0"/>
                        <a:t>Ward round</a:t>
                      </a:r>
                    </a:p>
                  </a:txBody>
                  <a:tcPr/>
                </a:tc>
                <a:tc>
                  <a:txBody>
                    <a:bodyPr/>
                    <a:lstStyle/>
                    <a:p>
                      <a:r>
                        <a:rPr lang="en-GB" dirty="0"/>
                        <a:t>Ward round (Bariatric,</a:t>
                      </a:r>
                    </a:p>
                    <a:p>
                      <a:r>
                        <a:rPr lang="en-GB" dirty="0"/>
                        <a:t>Emergency surgery 1:2)</a:t>
                      </a:r>
                    </a:p>
                  </a:txBody>
                  <a:tcPr/>
                </a:tc>
                <a:tc>
                  <a:txBody>
                    <a:bodyPr/>
                    <a:lstStyle/>
                    <a:p>
                      <a:r>
                        <a:rPr lang="en-GB" dirty="0"/>
                        <a:t>Ward round</a:t>
                      </a:r>
                    </a:p>
                  </a:txBody>
                  <a:tcPr/>
                </a:tc>
                <a:extLst>
                  <a:ext uri="{0D108BD9-81ED-4DB2-BD59-A6C34878D82A}">
                    <a16:rowId xmlns:a16="http://schemas.microsoft.com/office/drawing/2014/main" val="3872449862"/>
                  </a:ext>
                </a:extLst>
              </a:tr>
              <a:tr h="370840">
                <a:tc>
                  <a:txBody>
                    <a:bodyPr/>
                    <a:lstStyle/>
                    <a:p>
                      <a:r>
                        <a:rPr lang="en-GB" dirty="0"/>
                        <a:t>AM</a:t>
                      </a:r>
                    </a:p>
                  </a:txBody>
                  <a:tcPr/>
                </a:tc>
                <a:tc>
                  <a:txBody>
                    <a:bodyPr/>
                    <a:lstStyle/>
                    <a:p>
                      <a:r>
                        <a:rPr lang="en-GB" b="1" dirty="0"/>
                        <a:t>Theatre</a:t>
                      </a:r>
                      <a:r>
                        <a:rPr lang="en-GB" dirty="0"/>
                        <a:t> </a:t>
                      </a:r>
                    </a:p>
                  </a:txBody>
                  <a:tcPr/>
                </a:tc>
                <a:tc>
                  <a:txBody>
                    <a:bodyPr/>
                    <a:lstStyle/>
                    <a:p>
                      <a:r>
                        <a:rPr lang="en-GB" b="1" dirty="0"/>
                        <a:t>Theatre</a:t>
                      </a:r>
                    </a:p>
                  </a:txBody>
                  <a:tcPr/>
                </a:tc>
                <a:tc>
                  <a:txBody>
                    <a:bodyPr/>
                    <a:lstStyle/>
                    <a:p>
                      <a:r>
                        <a:rPr lang="en-GB" b="1" dirty="0"/>
                        <a:t>Theatre</a:t>
                      </a:r>
                    </a:p>
                  </a:txBody>
                  <a:tcPr/>
                </a:tc>
                <a:tc>
                  <a:txBody>
                    <a:bodyPr/>
                    <a:lstStyle/>
                    <a:p>
                      <a:r>
                        <a:rPr lang="en-GB" b="1" dirty="0"/>
                        <a:t>Theatre</a:t>
                      </a:r>
                      <a:r>
                        <a:rPr lang="en-GB" dirty="0"/>
                        <a:t> </a:t>
                      </a:r>
                    </a:p>
                  </a:txBody>
                  <a:tcPr/>
                </a:tc>
                <a:tc>
                  <a:txBody>
                    <a:bodyPr/>
                    <a:lstStyle/>
                    <a:p>
                      <a:r>
                        <a:rPr lang="en-GB" dirty="0"/>
                        <a:t>Admin</a:t>
                      </a:r>
                    </a:p>
                  </a:txBody>
                  <a:tcPr/>
                </a:tc>
                <a:extLst>
                  <a:ext uri="{0D108BD9-81ED-4DB2-BD59-A6C34878D82A}">
                    <a16:rowId xmlns:a16="http://schemas.microsoft.com/office/drawing/2014/main" val="1294669394"/>
                  </a:ext>
                </a:extLst>
              </a:tr>
              <a:tr h="370840">
                <a:tc>
                  <a:txBody>
                    <a:bodyPr/>
                    <a:lstStyle/>
                    <a:p>
                      <a:r>
                        <a:rPr lang="en-GB" dirty="0"/>
                        <a:t>PM</a:t>
                      </a:r>
                    </a:p>
                  </a:txBody>
                  <a:tcPr/>
                </a:tc>
                <a:tc>
                  <a:txBody>
                    <a:bodyPr/>
                    <a:lstStyle/>
                    <a:p>
                      <a:r>
                        <a:rPr lang="en-GB" b="1" dirty="0"/>
                        <a:t>Theatre</a:t>
                      </a:r>
                      <a:r>
                        <a:rPr lang="en-GB" dirty="0"/>
                        <a:t> (1:2)</a:t>
                      </a:r>
                    </a:p>
                  </a:txBody>
                  <a:tcPr/>
                </a:tc>
                <a:tc>
                  <a:txBody>
                    <a:bodyPr/>
                    <a:lstStyle/>
                    <a:p>
                      <a:r>
                        <a:rPr lang="en-GB" b="1" dirty="0"/>
                        <a:t>Theatre</a:t>
                      </a:r>
                    </a:p>
                    <a:p>
                      <a:r>
                        <a:rPr lang="en-GB" dirty="0"/>
                        <a:t>Clinic (follow-up)</a:t>
                      </a:r>
                    </a:p>
                  </a:txBody>
                  <a:tcPr/>
                </a:tc>
                <a:tc>
                  <a:txBody>
                    <a:bodyPr/>
                    <a:lstStyle/>
                    <a:p>
                      <a:r>
                        <a:rPr lang="en-GB" b="1" dirty="0"/>
                        <a:t>Theatre</a:t>
                      </a:r>
                    </a:p>
                  </a:txBody>
                  <a:tcPr/>
                </a:tc>
                <a:tc>
                  <a:txBody>
                    <a:bodyPr/>
                    <a:lstStyle/>
                    <a:p>
                      <a:r>
                        <a:rPr lang="en-GB" b="1" dirty="0"/>
                        <a:t>Theatre</a:t>
                      </a:r>
                    </a:p>
                    <a:p>
                      <a:r>
                        <a:rPr lang="en-GB" dirty="0"/>
                        <a:t>Research</a:t>
                      </a:r>
                    </a:p>
                  </a:txBody>
                  <a:tcPr/>
                </a:tc>
                <a:tc>
                  <a:txBody>
                    <a:bodyPr/>
                    <a:lstStyle/>
                    <a:p>
                      <a:r>
                        <a:rPr lang="en-GB" dirty="0"/>
                        <a:t>MDT</a:t>
                      </a:r>
                    </a:p>
                    <a:p>
                      <a:r>
                        <a:rPr lang="en-GB" dirty="0"/>
                        <a:t>Clinic (New)</a:t>
                      </a:r>
                    </a:p>
                  </a:txBody>
                  <a:tcPr/>
                </a:tc>
                <a:extLst>
                  <a:ext uri="{0D108BD9-81ED-4DB2-BD59-A6C34878D82A}">
                    <a16:rowId xmlns:a16="http://schemas.microsoft.com/office/drawing/2014/main" val="3172568199"/>
                  </a:ext>
                </a:extLst>
              </a:tr>
            </a:tbl>
          </a:graphicData>
        </a:graphic>
      </p:graphicFrame>
      <p:sp>
        <p:nvSpPr>
          <p:cNvPr id="5" name="TextBox 4">
            <a:extLst>
              <a:ext uri="{FF2B5EF4-FFF2-40B4-BE49-F238E27FC236}">
                <a16:creationId xmlns:a16="http://schemas.microsoft.com/office/drawing/2014/main" id="{EC99113B-B49C-F0BF-40E9-F4B7AC9BA665}"/>
              </a:ext>
            </a:extLst>
          </p:cNvPr>
          <p:cNvSpPr txBox="1"/>
          <p:nvPr/>
        </p:nvSpPr>
        <p:spPr>
          <a:xfrm>
            <a:off x="2656114" y="3995057"/>
            <a:ext cx="9829800" cy="2985433"/>
          </a:xfrm>
          <a:prstGeom prst="rect">
            <a:avLst/>
          </a:prstGeom>
          <a:noFill/>
        </p:spPr>
        <p:txBody>
          <a:bodyPr wrap="square" rtlCol="0">
            <a:spAutoFit/>
          </a:bodyPr>
          <a:lstStyle/>
          <a:p>
            <a:r>
              <a:rPr lang="en-GB" sz="2400" b="1" dirty="0">
                <a:latin typeface="Calibri" panose="020F0502020204030204" pitchFamily="34" charset="0"/>
                <a:cs typeface="Calibri" panose="020F0502020204030204" pitchFamily="34" charset="0"/>
              </a:rPr>
              <a:t>On call:</a:t>
            </a:r>
          </a:p>
          <a:p>
            <a:endParaRPr lang="en-GB" sz="2000"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General Surgery</a:t>
            </a:r>
          </a:p>
          <a:p>
            <a:pPr marL="800100" lvl="1"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Night on call 1 in 2 Wednesday night</a:t>
            </a:r>
          </a:p>
          <a:p>
            <a:pPr marL="800100" lvl="1"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1 in 8 weekends (48hrs)</a:t>
            </a:r>
          </a:p>
          <a:p>
            <a:pPr marL="800100" lvl="1"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1 in 8 Friday night</a:t>
            </a:r>
          </a:p>
          <a:p>
            <a:r>
              <a:rPr lang="en-GB" sz="2000" dirty="0">
                <a:latin typeface="Calibri" panose="020F0502020204030204" pitchFamily="34" charset="0"/>
                <a:cs typeface="Calibri" panose="020F0502020204030204" pitchFamily="34" charset="0"/>
              </a:rPr>
              <a:t>Bariatric</a:t>
            </a:r>
          </a:p>
          <a:p>
            <a:pPr marL="800100" lvl="1"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Emergency referrals for region (in working hours Mon-Fri)</a:t>
            </a:r>
          </a:p>
          <a:p>
            <a:pPr marL="800100" lvl="1"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7426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0D63-3A05-6389-E5EB-50F6F4908A87}"/>
              </a:ext>
            </a:extLst>
          </p:cNvPr>
          <p:cNvSpPr>
            <a:spLocks noGrp="1"/>
          </p:cNvSpPr>
          <p:nvPr>
            <p:ph type="title"/>
          </p:nvPr>
        </p:nvSpPr>
        <p:spPr/>
        <p:txBody>
          <a:bodyPr/>
          <a:lstStyle/>
          <a:p>
            <a:r>
              <a:rPr lang="en-GB" dirty="0"/>
              <a:t>Common fellowship features</a:t>
            </a:r>
          </a:p>
        </p:txBody>
      </p:sp>
      <p:sp>
        <p:nvSpPr>
          <p:cNvPr id="3" name="Content Placeholder 2">
            <a:extLst>
              <a:ext uri="{FF2B5EF4-FFF2-40B4-BE49-F238E27FC236}">
                <a16:creationId xmlns:a16="http://schemas.microsoft.com/office/drawing/2014/main" id="{413FBDC3-BF5B-B38D-BEB7-F850D5E5B453}"/>
              </a:ext>
            </a:extLst>
          </p:cNvPr>
          <p:cNvSpPr>
            <a:spLocks noGrp="1"/>
          </p:cNvSpPr>
          <p:nvPr>
            <p:ph idx="1"/>
          </p:nvPr>
        </p:nvSpPr>
        <p:spPr/>
        <p:txBody>
          <a:bodyPr>
            <a:normAutofit fontScale="92500" lnSpcReduction="10000"/>
          </a:bodyPr>
          <a:lstStyle/>
          <a:p>
            <a:r>
              <a:rPr lang="en-GB" b="1" dirty="0"/>
              <a:t>Duration</a:t>
            </a:r>
            <a:r>
              <a:rPr lang="en-GB" dirty="0"/>
              <a:t>: 12 months</a:t>
            </a:r>
          </a:p>
          <a:p>
            <a:endParaRPr lang="en-GB" dirty="0"/>
          </a:p>
          <a:p>
            <a:r>
              <a:rPr lang="en-GB" b="1" dirty="0"/>
              <a:t>Learning outcomes:</a:t>
            </a:r>
          </a:p>
          <a:p>
            <a:pPr marL="914400" lvl="1" indent="-457200">
              <a:lnSpc>
                <a:spcPct val="110000"/>
              </a:lnSpc>
              <a:buFont typeface="Arial" panose="020B0604020202020204" pitchFamily="34" charset="0"/>
              <a:buChar char="•"/>
            </a:pPr>
            <a:r>
              <a:rPr lang="en-GB" dirty="0"/>
              <a:t>Understanding of the entire care pathway for patients with severe obesity and metabolic disease, first presentation to managing complications</a:t>
            </a:r>
          </a:p>
          <a:p>
            <a:pPr marL="914400" lvl="1" indent="-457200">
              <a:lnSpc>
                <a:spcPct val="110000"/>
              </a:lnSpc>
              <a:buFont typeface="Arial" panose="020B0604020202020204" pitchFamily="34" charset="0"/>
              <a:buChar char="•"/>
            </a:pPr>
            <a:r>
              <a:rPr lang="en-GB" dirty="0"/>
              <a:t>Understanding of available treatment options</a:t>
            </a:r>
          </a:p>
          <a:p>
            <a:pPr marL="914400" lvl="1" indent="-457200">
              <a:lnSpc>
                <a:spcPct val="110000"/>
              </a:lnSpc>
              <a:buFont typeface="Arial" panose="020B0604020202020204" pitchFamily="34" charset="0"/>
              <a:buChar char="•"/>
            </a:pPr>
            <a:r>
              <a:rPr lang="en-GB" dirty="0"/>
              <a:t>Competence in counselling patients for surgery and other treatments</a:t>
            </a:r>
          </a:p>
          <a:p>
            <a:pPr marL="914400" lvl="1" indent="-457200">
              <a:lnSpc>
                <a:spcPct val="110000"/>
              </a:lnSpc>
              <a:buFont typeface="Arial" panose="020B0604020202020204" pitchFamily="34" charset="0"/>
              <a:buChar char="•"/>
            </a:pPr>
            <a:r>
              <a:rPr lang="en-GB" dirty="0"/>
              <a:t>Demonstrate ability to work collaboratively with a multi-disciplinary team to develop treatment plans for patients</a:t>
            </a:r>
          </a:p>
          <a:p>
            <a:pPr marL="914400" lvl="1" indent="-457200">
              <a:lnSpc>
                <a:spcPct val="110000"/>
              </a:lnSpc>
              <a:buFont typeface="Arial" panose="020B0604020202020204" pitchFamily="34" charset="0"/>
              <a:buChar char="•"/>
            </a:pPr>
            <a:endParaRPr lang="en-GB" dirty="0"/>
          </a:p>
          <a:p>
            <a:pPr>
              <a:lnSpc>
                <a:spcPct val="110000"/>
              </a:lnSpc>
            </a:pPr>
            <a:r>
              <a:rPr lang="en-GB" b="1" dirty="0"/>
              <a:t>Salary</a:t>
            </a:r>
            <a:r>
              <a:rPr lang="en-GB" dirty="0"/>
              <a:t>: £55,000 – £95,000</a:t>
            </a:r>
          </a:p>
          <a:p>
            <a:pPr marL="914400" lvl="1" indent="-457200">
              <a:buFont typeface="Arial" panose="020B0604020202020204" pitchFamily="34" charset="0"/>
              <a:buChar char="•"/>
            </a:pPr>
            <a:endParaRPr lang="en-GB" dirty="0"/>
          </a:p>
        </p:txBody>
      </p:sp>
    </p:spTree>
    <p:extLst>
      <p:ext uri="{BB962C8B-B14F-4D97-AF65-F5344CB8AC3E}">
        <p14:creationId xmlns:p14="http://schemas.microsoft.com/office/powerpoint/2010/main" val="425147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8A7B-4530-9F9A-2C1B-547E6B2ACA18}"/>
              </a:ext>
            </a:extLst>
          </p:cNvPr>
          <p:cNvSpPr>
            <a:spLocks noGrp="1"/>
          </p:cNvSpPr>
          <p:nvPr>
            <p:ph type="title"/>
          </p:nvPr>
        </p:nvSpPr>
        <p:spPr/>
        <p:txBody>
          <a:bodyPr/>
          <a:lstStyle/>
          <a:p>
            <a:r>
              <a:rPr lang="en-GB" dirty="0"/>
              <a:t>Operative exposure</a:t>
            </a:r>
          </a:p>
        </p:txBody>
      </p:sp>
      <p:sp>
        <p:nvSpPr>
          <p:cNvPr id="3" name="Content Placeholder 2">
            <a:extLst>
              <a:ext uri="{FF2B5EF4-FFF2-40B4-BE49-F238E27FC236}">
                <a16:creationId xmlns:a16="http://schemas.microsoft.com/office/drawing/2014/main" id="{45606E9C-EDBE-6750-0CC0-EA00DAC1D9BC}"/>
              </a:ext>
            </a:extLst>
          </p:cNvPr>
          <p:cNvSpPr>
            <a:spLocks noGrp="1"/>
          </p:cNvSpPr>
          <p:nvPr>
            <p:ph idx="1"/>
          </p:nvPr>
        </p:nvSpPr>
        <p:spPr/>
        <p:txBody>
          <a:bodyPr>
            <a:normAutofit/>
          </a:bodyPr>
          <a:lstStyle/>
          <a:p>
            <a:endParaRPr lang="en-GB" sz="2400" dirty="0"/>
          </a:p>
          <a:p>
            <a:endParaRPr lang="en-GB" sz="2400" dirty="0"/>
          </a:p>
          <a:p>
            <a:endParaRPr lang="en-GB" sz="2400" dirty="0"/>
          </a:p>
          <a:p>
            <a:endParaRPr lang="en-GB" sz="2400" dirty="0"/>
          </a:p>
        </p:txBody>
      </p:sp>
      <p:graphicFrame>
        <p:nvGraphicFramePr>
          <p:cNvPr id="4" name="Table 3">
            <a:extLst>
              <a:ext uri="{FF2B5EF4-FFF2-40B4-BE49-F238E27FC236}">
                <a16:creationId xmlns:a16="http://schemas.microsoft.com/office/drawing/2014/main" id="{717E9494-DD18-905C-7398-FC2F20F35BB6}"/>
              </a:ext>
            </a:extLst>
          </p:cNvPr>
          <p:cNvGraphicFramePr>
            <a:graphicFrameLocks noGrp="1"/>
          </p:cNvGraphicFramePr>
          <p:nvPr>
            <p:extLst>
              <p:ext uri="{D42A27DB-BD31-4B8C-83A1-F6EECF244321}">
                <p14:modId xmlns:p14="http://schemas.microsoft.com/office/powerpoint/2010/main" val="2729524667"/>
              </p:ext>
            </p:extLst>
          </p:nvPr>
        </p:nvGraphicFramePr>
        <p:xfrm>
          <a:off x="1812191" y="1325563"/>
          <a:ext cx="8567618" cy="2651760"/>
        </p:xfrm>
        <a:graphic>
          <a:graphicData uri="http://schemas.openxmlformats.org/drawingml/2006/table">
            <a:tbl>
              <a:tblPr firstRow="1" bandRow="1">
                <a:tableStyleId>{5C22544A-7EE6-4342-B048-85BDC9FD1C3A}</a:tableStyleId>
              </a:tblPr>
              <a:tblGrid>
                <a:gridCol w="5832000">
                  <a:extLst>
                    <a:ext uri="{9D8B030D-6E8A-4147-A177-3AD203B41FA5}">
                      <a16:colId xmlns:a16="http://schemas.microsoft.com/office/drawing/2014/main" val="2666680004"/>
                    </a:ext>
                  </a:extLst>
                </a:gridCol>
                <a:gridCol w="2735618">
                  <a:extLst>
                    <a:ext uri="{9D8B030D-6E8A-4147-A177-3AD203B41FA5}">
                      <a16:colId xmlns:a16="http://schemas.microsoft.com/office/drawing/2014/main" val="3318275398"/>
                    </a:ext>
                  </a:extLst>
                </a:gridCol>
              </a:tblGrid>
              <a:tr h="702940">
                <a:tc>
                  <a:txBody>
                    <a:bodyPr/>
                    <a:lstStyle/>
                    <a:p>
                      <a:r>
                        <a:rPr lang="en-GB" sz="2400" dirty="0">
                          <a:latin typeface="Calibri" panose="020F0502020204030204" pitchFamily="34" charset="0"/>
                          <a:cs typeface="Calibri" panose="020F0502020204030204" pitchFamily="34" charset="0"/>
                        </a:rPr>
                        <a:t>Total number of MBS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alibri" panose="020F0502020204030204" pitchFamily="34" charset="0"/>
                          <a:cs typeface="Calibri" panose="020F0502020204030204" pitchFamily="34" charset="0"/>
                        </a:rPr>
                        <a:t>- Primary surgeon in &gt;51%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alibri" panose="020F0502020204030204" pitchFamily="34" charset="0"/>
                          <a:cs typeface="Calibri" panose="020F0502020204030204" pitchFamily="34" charset="0"/>
                        </a:rPr>
                        <a:t>100 – 150</a:t>
                      </a:r>
                    </a:p>
                    <a:p>
                      <a:pPr algn="ctr"/>
                      <a:endParaRPr lang="en-GB"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09618218"/>
                  </a:ext>
                </a:extLst>
              </a:tr>
              <a:tr h="370840">
                <a:tc>
                  <a:txBody>
                    <a:bodyPr/>
                    <a:lstStyle/>
                    <a:p>
                      <a:r>
                        <a:rPr lang="en-GB" sz="2400" dirty="0">
                          <a:latin typeface="Calibri" panose="020F0502020204030204" pitchFamily="34" charset="0"/>
                          <a:cs typeface="Calibri" panose="020F0502020204030204" pitchFamily="34" charset="0"/>
                        </a:rPr>
                        <a:t>Stapling/anastomotic operations</a:t>
                      </a:r>
                    </a:p>
                  </a:txBody>
                  <a:tcPr/>
                </a:tc>
                <a:tc>
                  <a:txBody>
                    <a:bodyPr/>
                    <a:lstStyle/>
                    <a:p>
                      <a:pPr algn="ctr"/>
                      <a:r>
                        <a:rPr lang="en-GB" sz="2400" b="1" dirty="0">
                          <a:latin typeface="Calibri" panose="020F0502020204030204" pitchFamily="34" charset="0"/>
                          <a:cs typeface="Calibri" panose="020F0502020204030204" pitchFamily="34" charset="0"/>
                        </a:rPr>
                        <a:t>30 – 100</a:t>
                      </a:r>
                      <a:endParaRPr lang="en-GB"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66434874"/>
                  </a:ext>
                </a:extLst>
              </a:tr>
              <a:tr h="370840">
                <a:tc>
                  <a:txBody>
                    <a:bodyPr/>
                    <a:lstStyle/>
                    <a:p>
                      <a:r>
                        <a:rPr lang="en-GB" sz="2400" dirty="0">
                          <a:latin typeface="Calibri" panose="020F0502020204030204" pitchFamily="34" charset="0"/>
                          <a:cs typeface="Calibri" panose="020F0502020204030204" pitchFamily="34" charset="0"/>
                        </a:rPr>
                        <a:t>Sleeve gastrectomy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alibri" panose="020F0502020204030204" pitchFamily="34" charset="0"/>
                          <a:cs typeface="Calibri" panose="020F0502020204030204" pitchFamily="34" charset="0"/>
                        </a:rPr>
                        <a:t>10 – 40 </a:t>
                      </a:r>
                    </a:p>
                  </a:txBody>
                  <a:tcPr/>
                </a:tc>
                <a:extLst>
                  <a:ext uri="{0D108BD9-81ED-4DB2-BD59-A6C34878D82A}">
                    <a16:rowId xmlns:a16="http://schemas.microsoft.com/office/drawing/2014/main" val="3107195906"/>
                  </a:ext>
                </a:extLst>
              </a:tr>
              <a:tr h="370840">
                <a:tc>
                  <a:txBody>
                    <a:bodyPr/>
                    <a:lstStyle/>
                    <a:p>
                      <a:r>
                        <a:rPr lang="en-GB" sz="2400" dirty="0">
                          <a:latin typeface="Calibri" panose="020F0502020204030204" pitchFamily="34" charset="0"/>
                          <a:cs typeface="Calibri" panose="020F0502020204030204" pitchFamily="34" charset="0"/>
                        </a:rPr>
                        <a:t>Revisional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alibri" panose="020F0502020204030204" pitchFamily="34" charset="0"/>
                          <a:cs typeface="Calibri" panose="020F0502020204030204" pitchFamily="34" charset="0"/>
                        </a:rPr>
                        <a:t>5 – 20</a:t>
                      </a:r>
                    </a:p>
                  </a:txBody>
                  <a:tcPr/>
                </a:tc>
                <a:extLst>
                  <a:ext uri="{0D108BD9-81ED-4DB2-BD59-A6C34878D82A}">
                    <a16:rowId xmlns:a16="http://schemas.microsoft.com/office/drawing/2014/main" val="1194387208"/>
                  </a:ext>
                </a:extLst>
              </a:tr>
              <a:tr h="370840">
                <a:tc>
                  <a:txBody>
                    <a:bodyPr/>
                    <a:lstStyle/>
                    <a:p>
                      <a:r>
                        <a:rPr lang="en-GB" sz="2400" dirty="0">
                          <a:latin typeface="Calibri" panose="020F0502020204030204" pitchFamily="34" charset="0"/>
                          <a:cs typeface="Calibri" panose="020F0502020204030204" pitchFamily="34" charset="0"/>
                        </a:rPr>
                        <a:t>LAGB insertion/removal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alibri" panose="020F0502020204030204" pitchFamily="34" charset="0"/>
                          <a:cs typeface="Calibri" panose="020F0502020204030204" pitchFamily="34" charset="0"/>
                        </a:rPr>
                        <a:t>5 – 10</a:t>
                      </a:r>
                    </a:p>
                  </a:txBody>
                  <a:tcPr/>
                </a:tc>
                <a:extLst>
                  <a:ext uri="{0D108BD9-81ED-4DB2-BD59-A6C34878D82A}">
                    <a16:rowId xmlns:a16="http://schemas.microsoft.com/office/drawing/2014/main" val="3618698675"/>
                  </a:ext>
                </a:extLst>
              </a:tr>
            </a:tbl>
          </a:graphicData>
        </a:graphic>
      </p:graphicFrame>
      <p:pic>
        <p:nvPicPr>
          <p:cNvPr id="5" name="Picture 4" descr="A picture containing hospital room, room&#10;&#10;Description automatically generated">
            <a:extLst>
              <a:ext uri="{FF2B5EF4-FFF2-40B4-BE49-F238E27FC236}">
                <a16:creationId xmlns:a16="http://schemas.microsoft.com/office/drawing/2014/main" id="{DE5ACE29-8C61-4797-068B-4337E6C2AB07}"/>
              </a:ext>
            </a:extLst>
          </p:cNvPr>
          <p:cNvPicPr>
            <a:picLocks noChangeAspect="1"/>
          </p:cNvPicPr>
          <p:nvPr/>
        </p:nvPicPr>
        <p:blipFill rotWithShape="1">
          <a:blip r:embed="rId3">
            <a:alphaModFix amt="90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b="22117"/>
          <a:stretch/>
        </p:blipFill>
        <p:spPr>
          <a:xfrm>
            <a:off x="3243310" y="4265618"/>
            <a:ext cx="5337330" cy="2341879"/>
          </a:xfrm>
          <a:prstGeom prst="rect">
            <a:avLst/>
          </a:prstGeom>
        </p:spPr>
      </p:pic>
    </p:spTree>
    <p:extLst>
      <p:ext uri="{BB962C8B-B14F-4D97-AF65-F5344CB8AC3E}">
        <p14:creationId xmlns:p14="http://schemas.microsoft.com/office/powerpoint/2010/main" val="1186503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White puzzle with one red piece">
            <a:extLst>
              <a:ext uri="{FF2B5EF4-FFF2-40B4-BE49-F238E27FC236}">
                <a16:creationId xmlns:a16="http://schemas.microsoft.com/office/drawing/2014/main" id="{4AD29588-794E-4CE4-B27F-A7A5731978E9}"/>
              </a:ext>
            </a:extLst>
          </p:cNvPr>
          <p:cNvPicPr>
            <a:picLocks noChangeAspect="1"/>
          </p:cNvPicPr>
          <p:nvPr/>
        </p:nvPicPr>
        <p:blipFill rotWithShape="1">
          <a:blip r:embed="rId3">
            <a:extLst>
              <a:ext uri="{28A0092B-C50C-407E-A947-70E740481C1C}">
                <a14:useLocalDpi xmlns:a14="http://schemas.microsoft.com/office/drawing/2010/main" val="0"/>
              </a:ext>
            </a:extLst>
          </a:blip>
          <a:srcRect l="28610" r="1560" b="1785"/>
          <a:stretch/>
        </p:blipFill>
        <p:spPr>
          <a:xfrm>
            <a:off x="20" y="10"/>
            <a:ext cx="8668492" cy="6857990"/>
          </a:xfrm>
          <a:prstGeom prst="rect">
            <a:avLst/>
          </a:prstGeom>
        </p:spPr>
      </p:pic>
      <p:sp>
        <p:nvSpPr>
          <p:cNvPr id="30" name="Rectangle 29">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E7909F-9833-40B3-8975-18E776EF40FF}"/>
              </a:ext>
            </a:extLst>
          </p:cNvPr>
          <p:cNvSpPr>
            <a:spLocks noGrp="1"/>
          </p:cNvSpPr>
          <p:nvPr>
            <p:ph type="title"/>
          </p:nvPr>
        </p:nvSpPr>
        <p:spPr>
          <a:xfrm>
            <a:off x="7642746" y="220616"/>
            <a:ext cx="4028960" cy="2002248"/>
          </a:xfrm>
          <a:solidFill>
            <a:schemeClr val="bg1"/>
          </a:solidFill>
        </p:spPr>
        <p:txBody>
          <a:bodyPr anchor="b">
            <a:normAutofit/>
          </a:bodyPr>
          <a:lstStyle/>
          <a:p>
            <a:pPr algn="r"/>
            <a:r>
              <a:rPr lang="en-GB" b="1" dirty="0">
                <a:solidFill>
                  <a:srgbClr val="0D4773"/>
                </a:solidFill>
                <a:latin typeface="Arial" panose="020B0604020202020204" pitchFamily="34" charset="0"/>
                <a:cs typeface="Arial" panose="020B0604020202020204" pitchFamily="34" charset="0"/>
              </a:rPr>
              <a:t>What else can bridge the training gap?</a:t>
            </a:r>
          </a:p>
        </p:txBody>
      </p:sp>
    </p:spTree>
    <p:extLst>
      <p:ext uri="{BB962C8B-B14F-4D97-AF65-F5344CB8AC3E}">
        <p14:creationId xmlns:p14="http://schemas.microsoft.com/office/powerpoint/2010/main" val="1357428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6C97F-7CAA-C6F4-01C5-8ADA6C4F9D09}"/>
              </a:ext>
            </a:extLst>
          </p:cNvPr>
          <p:cNvSpPr>
            <a:spLocks noGrp="1"/>
          </p:cNvSpPr>
          <p:nvPr>
            <p:ph type="title"/>
          </p:nvPr>
        </p:nvSpPr>
        <p:spPr/>
        <p:txBody>
          <a:bodyPr/>
          <a:lstStyle/>
          <a:p>
            <a:r>
              <a:rPr lang="en-GB" dirty="0"/>
              <a:t>Educational courses</a:t>
            </a:r>
          </a:p>
        </p:txBody>
      </p:sp>
      <p:sp>
        <p:nvSpPr>
          <p:cNvPr id="11" name="TextBox 10">
            <a:extLst>
              <a:ext uri="{FF2B5EF4-FFF2-40B4-BE49-F238E27FC236}">
                <a16:creationId xmlns:a16="http://schemas.microsoft.com/office/drawing/2014/main" id="{10CA6AD6-FB99-F4CF-AA9F-6C5EA0C8ADF9}"/>
              </a:ext>
            </a:extLst>
          </p:cNvPr>
          <p:cNvSpPr txBox="1"/>
          <p:nvPr/>
        </p:nvSpPr>
        <p:spPr>
          <a:xfrm>
            <a:off x="564688" y="1132825"/>
            <a:ext cx="7998741" cy="3785652"/>
          </a:xfrm>
          <a:prstGeom prst="rect">
            <a:avLst/>
          </a:prstGeom>
          <a:noFill/>
        </p:spPr>
        <p:txBody>
          <a:bodyPr wrap="square">
            <a:spAutoFit/>
          </a:bodyPr>
          <a:lstStyle/>
          <a:p>
            <a:pPr marL="0" indent="0">
              <a:buNone/>
            </a:pPr>
            <a:r>
              <a:rPr lang="en-GB" sz="2400" b="1" dirty="0">
                <a:solidFill>
                  <a:srgbClr val="003469"/>
                </a:solidFill>
                <a:latin typeface="Calibri" panose="020F0502020204030204" pitchFamily="34" charset="0"/>
                <a:cs typeface="Calibri" panose="020F0502020204030204" pitchFamily="34" charset="0"/>
              </a:rPr>
              <a:t>‘Becoming a Bariatric And Metabolic Surgeon’ training series</a:t>
            </a:r>
          </a:p>
          <a:p>
            <a:pPr lvl="1"/>
            <a:endParaRPr lang="en-GB" dirty="0">
              <a:latin typeface="Calibri" panose="020F0502020204030204" pitchFamily="34" charset="0"/>
              <a:cs typeface="Calibri" panose="020F0502020204030204" pitchFamily="34" charset="0"/>
            </a:endParaRPr>
          </a:p>
          <a:p>
            <a:pPr lvl="1"/>
            <a:r>
              <a:rPr lang="en-GB" dirty="0">
                <a:latin typeface="Calibri" panose="020F0502020204030204" pitchFamily="34" charset="0"/>
                <a:cs typeface="Calibri" panose="020F0502020204030204" pitchFamily="34" charset="0"/>
              </a:rPr>
              <a:t>Naples Feb 2024</a:t>
            </a:r>
          </a:p>
          <a:p>
            <a:pPr lvl="1"/>
            <a:r>
              <a:rPr lang="en-GB" dirty="0">
                <a:latin typeface="Calibri" panose="020F0502020204030204" pitchFamily="34" charset="0"/>
                <a:cs typeface="Calibri" panose="020F0502020204030204" pitchFamily="34" charset="0"/>
              </a:rPr>
              <a:t>Luxembourg Jun 2024 : Robotic</a:t>
            </a:r>
          </a:p>
          <a:p>
            <a:pPr lvl="1"/>
            <a:r>
              <a:rPr lang="en-GB" dirty="0">
                <a:latin typeface="Calibri" panose="020F0502020204030204" pitchFamily="34" charset="0"/>
                <a:cs typeface="Calibri" panose="020F0502020204030204" pitchFamily="34" charset="0"/>
              </a:rPr>
              <a:t>Istanbul Oct 2024 </a:t>
            </a:r>
          </a:p>
          <a:p>
            <a:pPr lvl="1"/>
            <a:r>
              <a:rPr lang="en-GB" dirty="0">
                <a:latin typeface="Calibri" panose="020F0502020204030204" pitchFamily="34" charset="0"/>
                <a:cs typeface="Calibri" panose="020F0502020204030204" pitchFamily="34" charset="0"/>
              </a:rPr>
              <a:t>Naples Feb 2025</a:t>
            </a:r>
          </a:p>
          <a:p>
            <a:pPr lvl="1"/>
            <a:r>
              <a:rPr lang="en-GB" dirty="0">
                <a:latin typeface="Calibri" panose="020F0502020204030204" pitchFamily="34" charset="0"/>
                <a:cs typeface="Calibri" panose="020F0502020204030204" pitchFamily="34" charset="0"/>
              </a:rPr>
              <a:t>Detmold Aug 2025 : Robotic</a:t>
            </a:r>
          </a:p>
          <a:p>
            <a:pPr lvl="1"/>
            <a:endParaRPr lang="en-GB" dirty="0">
              <a:latin typeface="Calibri" panose="020F0502020204030204" pitchFamily="34" charset="0"/>
              <a:cs typeface="Calibri" panose="020F0502020204030204" pitchFamily="34" charset="0"/>
            </a:endParaRPr>
          </a:p>
          <a:p>
            <a:pPr lvl="1"/>
            <a:r>
              <a:rPr lang="en-GB" b="1" dirty="0">
                <a:latin typeface="Calibri" panose="020F0502020204030204" pitchFamily="34" charset="0"/>
                <a:cs typeface="Calibri" panose="020F0502020204030204" pitchFamily="34" charset="0"/>
              </a:rPr>
              <a:t>Planned: </a:t>
            </a:r>
          </a:p>
          <a:p>
            <a:pPr lvl="1"/>
            <a:r>
              <a:rPr lang="en-GB" dirty="0">
                <a:latin typeface="Calibri" panose="020F0502020204030204" pitchFamily="34" charset="0"/>
                <a:cs typeface="Calibri" panose="020F0502020204030204" pitchFamily="34" charset="0"/>
              </a:rPr>
              <a:t> - Istanbul Dec 2025</a:t>
            </a:r>
          </a:p>
          <a:p>
            <a:pPr lvl="1"/>
            <a:r>
              <a:rPr lang="en-GB" dirty="0">
                <a:latin typeface="Calibri" panose="020F0502020204030204" pitchFamily="34" charset="0"/>
                <a:cs typeface="Calibri" panose="020F0502020204030204" pitchFamily="34" charset="0"/>
              </a:rPr>
              <a:t> - Montpellier/Nimes Feb 2026</a:t>
            </a:r>
          </a:p>
          <a:p>
            <a:pPr lvl="1"/>
            <a:r>
              <a:rPr lang="en-GB" dirty="0">
                <a:latin typeface="Calibri" panose="020F0502020204030204" pitchFamily="34" charset="0"/>
                <a:cs typeface="Calibri" panose="020F0502020204030204" pitchFamily="34" charset="0"/>
              </a:rPr>
              <a:t> - Bucharest 2026</a:t>
            </a:r>
          </a:p>
          <a:p>
            <a:pPr lvl="1"/>
            <a:r>
              <a:rPr lang="en-GB" dirty="0">
                <a:latin typeface="Calibri" panose="020F0502020204030204" pitchFamily="34" charset="0"/>
                <a:cs typeface="Calibri" panose="020F0502020204030204" pitchFamily="34" charset="0"/>
              </a:rPr>
              <a:t> - Naples 2026</a:t>
            </a:r>
          </a:p>
        </p:txBody>
      </p:sp>
      <p:grpSp>
        <p:nvGrpSpPr>
          <p:cNvPr id="18" name="Group 17">
            <a:extLst>
              <a:ext uri="{FF2B5EF4-FFF2-40B4-BE49-F238E27FC236}">
                <a16:creationId xmlns:a16="http://schemas.microsoft.com/office/drawing/2014/main" id="{C8C3BC58-8E24-AD0A-30A3-F4DD8DFBCA74}"/>
              </a:ext>
            </a:extLst>
          </p:cNvPr>
          <p:cNvGrpSpPr/>
          <p:nvPr/>
        </p:nvGrpSpPr>
        <p:grpSpPr>
          <a:xfrm>
            <a:off x="5338803" y="1704591"/>
            <a:ext cx="6305550" cy="5040123"/>
            <a:chOff x="4445730" y="374840"/>
            <a:chExt cx="7746270" cy="6193001"/>
          </a:xfrm>
        </p:grpSpPr>
        <p:pic>
          <p:nvPicPr>
            <p:cNvPr id="9218" name="Picture 2" descr="No alternative text description for this image">
              <a:extLst>
                <a:ext uri="{FF2B5EF4-FFF2-40B4-BE49-F238E27FC236}">
                  <a16:creationId xmlns:a16="http://schemas.microsoft.com/office/drawing/2014/main" id="{74714237-E44E-6555-8D10-68FFC988D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730" y="374840"/>
              <a:ext cx="4382408" cy="61930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512FF32-1483-C610-E278-C53C68201FF9}"/>
                </a:ext>
              </a:extLst>
            </p:cNvPr>
            <p:cNvPicPr>
              <a:picLocks noChangeAspect="1"/>
            </p:cNvPicPr>
            <p:nvPr/>
          </p:nvPicPr>
          <p:blipFill>
            <a:blip r:embed="rId4"/>
            <a:srcRect l="9955" t="35556" r="4594" b="2083"/>
            <a:stretch>
              <a:fillRect/>
            </a:stretch>
          </p:blipFill>
          <p:spPr>
            <a:xfrm>
              <a:off x="8040153" y="1589899"/>
              <a:ext cx="4151847" cy="4276679"/>
            </a:xfrm>
            <a:prstGeom prst="rect">
              <a:avLst/>
            </a:prstGeom>
          </p:spPr>
        </p:pic>
      </p:grpSp>
      <p:pic>
        <p:nvPicPr>
          <p:cNvPr id="4" name="Content Placeholder 6" descr="A logo for a young youth organization&#10;&#10;AI-generated content may be incorrect.">
            <a:extLst>
              <a:ext uri="{FF2B5EF4-FFF2-40B4-BE49-F238E27FC236}">
                <a16:creationId xmlns:a16="http://schemas.microsoft.com/office/drawing/2014/main" id="{86351D95-7C0F-6406-FA30-7A25585818AB}"/>
              </a:ext>
            </a:extLst>
          </p:cNvPr>
          <p:cNvPicPr>
            <a:picLocks noGrp="1" noChangeAspect="1"/>
          </p:cNvPicPr>
          <p:nvPr>
            <p:ph idx="1"/>
          </p:nvPr>
        </p:nvPicPr>
        <p:blipFill>
          <a:blip r:embed="rId5"/>
          <a:stretch>
            <a:fillRect/>
          </a:stretch>
        </p:blipFill>
        <p:spPr>
          <a:xfrm>
            <a:off x="156029" y="4943911"/>
            <a:ext cx="4067628" cy="1800803"/>
          </a:xfrm>
          <a:prstGeom prst="rect">
            <a:avLst/>
          </a:prstGeom>
        </p:spPr>
      </p:pic>
    </p:spTree>
    <p:extLst>
      <p:ext uri="{BB962C8B-B14F-4D97-AF65-F5344CB8AC3E}">
        <p14:creationId xmlns:p14="http://schemas.microsoft.com/office/powerpoint/2010/main" val="2477014897"/>
      </p:ext>
    </p:extLst>
  </p:cSld>
  <p:clrMapOvr>
    <a:masterClrMapping/>
  </p:clrMapOvr>
  <mc:AlternateContent xmlns:mc="http://schemas.openxmlformats.org/markup-compatibility/2006" xmlns:p14="http://schemas.microsoft.com/office/powerpoint/2010/main">
    <mc:Choice Requires="p14">
      <p:transition spd="slow" p14:dur="2000" advTm="86130"/>
    </mc:Choice>
    <mc:Fallback xmlns="">
      <p:transition spd="slow" advTm="8613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68D98D-F709-365D-E655-26AB8CCDF67F}"/>
              </a:ext>
            </a:extLst>
          </p:cNvPr>
          <p:cNvSpPr>
            <a:spLocks noGrp="1"/>
          </p:cNvSpPr>
          <p:nvPr>
            <p:ph idx="1"/>
          </p:nvPr>
        </p:nvSpPr>
        <p:spPr>
          <a:xfrm>
            <a:off x="1766248" y="3207224"/>
            <a:ext cx="10134600" cy="3010682"/>
          </a:xfrm>
        </p:spPr>
        <p:txBody>
          <a:bodyPr>
            <a:normAutofit fontScale="62500" lnSpcReduction="20000"/>
          </a:bodyPr>
          <a:lstStyle/>
          <a:p>
            <a:r>
              <a:rPr lang="en-GB" dirty="0"/>
              <a:t>1 – 3 weeks in high–volume centre with internationally renowned trainer</a:t>
            </a:r>
          </a:p>
          <a:p>
            <a:endParaRPr lang="en-GB" dirty="0"/>
          </a:p>
          <a:p>
            <a:r>
              <a:rPr lang="en-GB" dirty="0"/>
              <a:t>Centre requirements: Routine protocols, Logistic support, &gt;200 MBS cases/year, Multidisciplinary team</a:t>
            </a:r>
          </a:p>
          <a:p>
            <a:endParaRPr lang="en-GB" dirty="0"/>
          </a:p>
          <a:p>
            <a:r>
              <a:rPr lang="en-GB" dirty="0"/>
              <a:t>Applicant requirements: In training or &lt; 5 yrs post-CCT</a:t>
            </a:r>
          </a:p>
          <a:p>
            <a:endParaRPr lang="en-GB" dirty="0"/>
          </a:p>
          <a:p>
            <a:r>
              <a:rPr lang="en-GB" b="1" dirty="0"/>
              <a:t>$ 2500 educational grant</a:t>
            </a:r>
          </a:p>
          <a:p>
            <a:endParaRPr lang="en-GB" dirty="0"/>
          </a:p>
          <a:p>
            <a:r>
              <a:rPr lang="en-GB" dirty="0"/>
              <a:t>10 centres per Chapter</a:t>
            </a:r>
          </a:p>
          <a:p>
            <a:endParaRPr lang="en-GB" dirty="0"/>
          </a:p>
        </p:txBody>
      </p:sp>
      <p:pic>
        <p:nvPicPr>
          <p:cNvPr id="5" name="Picture 4" descr="A group of people posing for a photo&#10;&#10;AI-generated content may be incorrect.">
            <a:extLst>
              <a:ext uri="{FF2B5EF4-FFF2-40B4-BE49-F238E27FC236}">
                <a16:creationId xmlns:a16="http://schemas.microsoft.com/office/drawing/2014/main" id="{CF255229-2A6D-9AD6-3C7B-89AEDB07B813}"/>
              </a:ext>
            </a:extLst>
          </p:cNvPr>
          <p:cNvPicPr>
            <a:picLocks noChangeAspect="1"/>
          </p:cNvPicPr>
          <p:nvPr/>
        </p:nvPicPr>
        <p:blipFill>
          <a:blip r:embed="rId3"/>
          <a:stretch>
            <a:fillRect/>
          </a:stretch>
        </p:blipFill>
        <p:spPr>
          <a:xfrm>
            <a:off x="8235287" y="0"/>
            <a:ext cx="3761487" cy="2821115"/>
          </a:xfrm>
          <a:prstGeom prst="rect">
            <a:avLst/>
          </a:prstGeom>
        </p:spPr>
      </p:pic>
      <p:pic>
        <p:nvPicPr>
          <p:cNvPr id="6" name="Picture 5">
            <a:extLst>
              <a:ext uri="{FF2B5EF4-FFF2-40B4-BE49-F238E27FC236}">
                <a16:creationId xmlns:a16="http://schemas.microsoft.com/office/drawing/2014/main" id="{9B2C9ADB-7F05-C054-A259-1DA2DF252475}"/>
              </a:ext>
            </a:extLst>
          </p:cNvPr>
          <p:cNvPicPr>
            <a:picLocks noChangeAspect="1"/>
          </p:cNvPicPr>
          <p:nvPr/>
        </p:nvPicPr>
        <p:blipFill>
          <a:blip r:embed="rId4"/>
          <a:stretch>
            <a:fillRect/>
          </a:stretch>
        </p:blipFill>
        <p:spPr>
          <a:xfrm>
            <a:off x="0" y="-21460"/>
            <a:ext cx="8026268" cy="2821114"/>
          </a:xfrm>
          <a:prstGeom prst="rect">
            <a:avLst/>
          </a:prstGeom>
        </p:spPr>
      </p:pic>
    </p:spTree>
    <p:extLst>
      <p:ext uri="{BB962C8B-B14F-4D97-AF65-F5344CB8AC3E}">
        <p14:creationId xmlns:p14="http://schemas.microsoft.com/office/powerpoint/2010/main" val="2539067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9FED9-C04F-6BF5-FD32-79312583BFAA}"/>
              </a:ext>
            </a:extLst>
          </p:cNvPr>
          <p:cNvSpPr>
            <a:spLocks noGrp="1"/>
          </p:cNvSpPr>
          <p:nvPr>
            <p:ph type="title"/>
          </p:nvPr>
        </p:nvSpPr>
        <p:spPr/>
        <p:txBody>
          <a:bodyPr/>
          <a:lstStyle/>
          <a:p>
            <a:r>
              <a:rPr lang="en-GB" dirty="0"/>
              <a:t>Virtual and Digital Education</a:t>
            </a:r>
          </a:p>
        </p:txBody>
      </p:sp>
      <p:pic>
        <p:nvPicPr>
          <p:cNvPr id="6" name="Picture 5">
            <a:extLst>
              <a:ext uri="{FF2B5EF4-FFF2-40B4-BE49-F238E27FC236}">
                <a16:creationId xmlns:a16="http://schemas.microsoft.com/office/drawing/2014/main" id="{20E0E8D1-3669-193F-6675-687C7B555F01}"/>
              </a:ext>
            </a:extLst>
          </p:cNvPr>
          <p:cNvPicPr>
            <a:picLocks noChangeAspect="1"/>
          </p:cNvPicPr>
          <p:nvPr/>
        </p:nvPicPr>
        <p:blipFill rotWithShape="1">
          <a:blip r:embed="rId3"/>
          <a:srcRect r="12405"/>
          <a:stretch/>
        </p:blipFill>
        <p:spPr>
          <a:xfrm>
            <a:off x="2637627" y="1247956"/>
            <a:ext cx="5435303" cy="1551254"/>
          </a:xfrm>
          <a:prstGeom prst="rect">
            <a:avLst/>
          </a:prstGeom>
        </p:spPr>
      </p:pic>
      <p:pic>
        <p:nvPicPr>
          <p:cNvPr id="7" name="Picture 6">
            <a:extLst>
              <a:ext uri="{FF2B5EF4-FFF2-40B4-BE49-F238E27FC236}">
                <a16:creationId xmlns:a16="http://schemas.microsoft.com/office/drawing/2014/main" id="{419E6E4D-91EC-0655-2A1B-879F9E32D9BE}"/>
              </a:ext>
            </a:extLst>
          </p:cNvPr>
          <p:cNvPicPr>
            <a:picLocks noChangeAspect="1"/>
          </p:cNvPicPr>
          <p:nvPr/>
        </p:nvPicPr>
        <p:blipFill>
          <a:blip r:embed="rId4"/>
          <a:stretch>
            <a:fillRect/>
          </a:stretch>
        </p:blipFill>
        <p:spPr>
          <a:xfrm>
            <a:off x="6649025" y="4848160"/>
            <a:ext cx="5028579" cy="1048361"/>
          </a:xfrm>
          <a:prstGeom prst="rect">
            <a:avLst/>
          </a:prstGeom>
        </p:spPr>
      </p:pic>
      <p:pic>
        <p:nvPicPr>
          <p:cNvPr id="8" name="Picture 7">
            <a:extLst>
              <a:ext uri="{FF2B5EF4-FFF2-40B4-BE49-F238E27FC236}">
                <a16:creationId xmlns:a16="http://schemas.microsoft.com/office/drawing/2014/main" id="{4BDE0BDB-97B0-CDAB-591C-872D54181457}"/>
              </a:ext>
            </a:extLst>
          </p:cNvPr>
          <p:cNvPicPr>
            <a:picLocks noChangeAspect="1"/>
          </p:cNvPicPr>
          <p:nvPr/>
        </p:nvPicPr>
        <p:blipFill>
          <a:blip r:embed="rId5"/>
          <a:stretch>
            <a:fillRect/>
          </a:stretch>
        </p:blipFill>
        <p:spPr>
          <a:xfrm>
            <a:off x="6618749" y="3447216"/>
            <a:ext cx="1877317" cy="821830"/>
          </a:xfrm>
          <a:prstGeom prst="rect">
            <a:avLst/>
          </a:prstGeom>
        </p:spPr>
      </p:pic>
      <p:pic>
        <p:nvPicPr>
          <p:cNvPr id="9" name="Picture 8">
            <a:extLst>
              <a:ext uri="{FF2B5EF4-FFF2-40B4-BE49-F238E27FC236}">
                <a16:creationId xmlns:a16="http://schemas.microsoft.com/office/drawing/2014/main" id="{176318F7-57B1-D616-99AE-68B03FDA7AEF}"/>
              </a:ext>
            </a:extLst>
          </p:cNvPr>
          <p:cNvPicPr>
            <a:picLocks noChangeAspect="1"/>
          </p:cNvPicPr>
          <p:nvPr/>
        </p:nvPicPr>
        <p:blipFill>
          <a:blip r:embed="rId6"/>
          <a:stretch>
            <a:fillRect/>
          </a:stretch>
        </p:blipFill>
        <p:spPr>
          <a:xfrm>
            <a:off x="117745" y="1261942"/>
            <a:ext cx="2519882" cy="1325563"/>
          </a:xfrm>
          <a:prstGeom prst="rect">
            <a:avLst/>
          </a:prstGeom>
        </p:spPr>
      </p:pic>
      <p:pic>
        <p:nvPicPr>
          <p:cNvPr id="10" name="Picture 9">
            <a:extLst>
              <a:ext uri="{FF2B5EF4-FFF2-40B4-BE49-F238E27FC236}">
                <a16:creationId xmlns:a16="http://schemas.microsoft.com/office/drawing/2014/main" id="{1F2C2779-1860-B0C0-0D36-97FB78420B93}"/>
              </a:ext>
            </a:extLst>
          </p:cNvPr>
          <p:cNvPicPr>
            <a:picLocks noChangeAspect="1"/>
          </p:cNvPicPr>
          <p:nvPr/>
        </p:nvPicPr>
        <p:blipFill>
          <a:blip r:embed="rId7"/>
          <a:stretch>
            <a:fillRect/>
          </a:stretch>
        </p:blipFill>
        <p:spPr>
          <a:xfrm>
            <a:off x="8340932" y="1263841"/>
            <a:ext cx="3539686" cy="1323664"/>
          </a:xfrm>
          <a:prstGeom prst="rect">
            <a:avLst/>
          </a:prstGeom>
        </p:spPr>
      </p:pic>
      <p:grpSp>
        <p:nvGrpSpPr>
          <p:cNvPr id="11" name="Group 10">
            <a:extLst>
              <a:ext uri="{FF2B5EF4-FFF2-40B4-BE49-F238E27FC236}">
                <a16:creationId xmlns:a16="http://schemas.microsoft.com/office/drawing/2014/main" id="{5C271E8B-41C0-860B-23CF-7941B2DB0B39}"/>
              </a:ext>
            </a:extLst>
          </p:cNvPr>
          <p:cNvGrpSpPr/>
          <p:nvPr/>
        </p:nvGrpSpPr>
        <p:grpSpPr>
          <a:xfrm>
            <a:off x="924439" y="3447216"/>
            <a:ext cx="4811652" cy="739171"/>
            <a:chOff x="4720838" y="2364801"/>
            <a:chExt cx="4811652" cy="739171"/>
          </a:xfrm>
        </p:grpSpPr>
        <p:pic>
          <p:nvPicPr>
            <p:cNvPr id="12" name="Picture 11">
              <a:extLst>
                <a:ext uri="{FF2B5EF4-FFF2-40B4-BE49-F238E27FC236}">
                  <a16:creationId xmlns:a16="http://schemas.microsoft.com/office/drawing/2014/main" id="{768A8997-D7FD-8C6B-E5F8-A5BCC1BD4713}"/>
                </a:ext>
              </a:extLst>
            </p:cNvPr>
            <p:cNvPicPr>
              <a:picLocks noChangeAspect="1"/>
            </p:cNvPicPr>
            <p:nvPr/>
          </p:nvPicPr>
          <p:blipFill>
            <a:blip r:embed="rId8"/>
            <a:stretch>
              <a:fillRect/>
            </a:stretch>
          </p:blipFill>
          <p:spPr>
            <a:xfrm>
              <a:off x="4720838" y="2364801"/>
              <a:ext cx="2297422" cy="739171"/>
            </a:xfrm>
            <a:prstGeom prst="rect">
              <a:avLst/>
            </a:prstGeom>
          </p:spPr>
        </p:pic>
        <p:pic>
          <p:nvPicPr>
            <p:cNvPr id="13" name="Picture 12">
              <a:extLst>
                <a:ext uri="{FF2B5EF4-FFF2-40B4-BE49-F238E27FC236}">
                  <a16:creationId xmlns:a16="http://schemas.microsoft.com/office/drawing/2014/main" id="{F4242C99-EADC-A3ED-303A-C0EB0F0D4DB2}"/>
                </a:ext>
              </a:extLst>
            </p:cNvPr>
            <p:cNvPicPr>
              <a:picLocks noChangeAspect="1"/>
            </p:cNvPicPr>
            <p:nvPr/>
          </p:nvPicPr>
          <p:blipFill>
            <a:blip r:embed="rId9"/>
            <a:stretch>
              <a:fillRect/>
            </a:stretch>
          </p:blipFill>
          <p:spPr>
            <a:xfrm>
              <a:off x="7018260" y="2364802"/>
              <a:ext cx="2514230" cy="735208"/>
            </a:xfrm>
            <a:prstGeom prst="rect">
              <a:avLst/>
            </a:prstGeom>
          </p:spPr>
        </p:pic>
      </p:grpSp>
      <p:grpSp>
        <p:nvGrpSpPr>
          <p:cNvPr id="14" name="Group 13">
            <a:extLst>
              <a:ext uri="{FF2B5EF4-FFF2-40B4-BE49-F238E27FC236}">
                <a16:creationId xmlns:a16="http://schemas.microsoft.com/office/drawing/2014/main" id="{775AA4D8-DF5D-488E-D6C8-522F4F64B287}"/>
              </a:ext>
            </a:extLst>
          </p:cNvPr>
          <p:cNvGrpSpPr/>
          <p:nvPr/>
        </p:nvGrpSpPr>
        <p:grpSpPr>
          <a:xfrm>
            <a:off x="1064032" y="4257317"/>
            <a:ext cx="5101552" cy="2235558"/>
            <a:chOff x="561296" y="4456050"/>
            <a:chExt cx="5403396" cy="2484516"/>
          </a:xfrm>
        </p:grpSpPr>
        <p:pic>
          <p:nvPicPr>
            <p:cNvPr id="15" name="Picture 14">
              <a:extLst>
                <a:ext uri="{FF2B5EF4-FFF2-40B4-BE49-F238E27FC236}">
                  <a16:creationId xmlns:a16="http://schemas.microsoft.com/office/drawing/2014/main" id="{A2414EAC-E7AB-1853-3CEB-53C3A8A222DF}"/>
                </a:ext>
              </a:extLst>
            </p:cNvPr>
            <p:cNvPicPr>
              <a:picLocks noChangeAspect="1"/>
            </p:cNvPicPr>
            <p:nvPr/>
          </p:nvPicPr>
          <p:blipFill>
            <a:blip r:embed="rId10"/>
            <a:stretch>
              <a:fillRect/>
            </a:stretch>
          </p:blipFill>
          <p:spPr>
            <a:xfrm>
              <a:off x="561296" y="4456050"/>
              <a:ext cx="1800904" cy="701405"/>
            </a:xfrm>
            <a:prstGeom prst="rect">
              <a:avLst/>
            </a:prstGeom>
          </p:spPr>
        </p:pic>
        <p:pic>
          <p:nvPicPr>
            <p:cNvPr id="16" name="Picture 15">
              <a:extLst>
                <a:ext uri="{FF2B5EF4-FFF2-40B4-BE49-F238E27FC236}">
                  <a16:creationId xmlns:a16="http://schemas.microsoft.com/office/drawing/2014/main" id="{C149BDC8-9029-7C80-5A2A-2C6C22BACE39}"/>
                </a:ext>
              </a:extLst>
            </p:cNvPr>
            <p:cNvPicPr>
              <a:picLocks noChangeAspect="1"/>
            </p:cNvPicPr>
            <p:nvPr/>
          </p:nvPicPr>
          <p:blipFill>
            <a:blip r:embed="rId11"/>
            <a:stretch>
              <a:fillRect/>
            </a:stretch>
          </p:blipFill>
          <p:spPr>
            <a:xfrm>
              <a:off x="561296" y="5123256"/>
              <a:ext cx="5403396" cy="1817310"/>
            </a:xfrm>
            <a:prstGeom prst="rect">
              <a:avLst/>
            </a:prstGeom>
          </p:spPr>
        </p:pic>
      </p:grpSp>
      <p:pic>
        <p:nvPicPr>
          <p:cNvPr id="17" name="Picture 16">
            <a:extLst>
              <a:ext uri="{FF2B5EF4-FFF2-40B4-BE49-F238E27FC236}">
                <a16:creationId xmlns:a16="http://schemas.microsoft.com/office/drawing/2014/main" id="{2EA4D72B-EDA9-A2D5-364D-E16284E53C70}"/>
              </a:ext>
            </a:extLst>
          </p:cNvPr>
          <p:cNvPicPr>
            <a:picLocks noChangeAspect="1"/>
          </p:cNvPicPr>
          <p:nvPr/>
        </p:nvPicPr>
        <p:blipFill rotWithShape="1">
          <a:blip r:embed="rId12"/>
          <a:srcRect l="2142" t="2178" r="79018" b="64313"/>
          <a:stretch/>
        </p:blipFill>
        <p:spPr>
          <a:xfrm>
            <a:off x="9378725" y="3036892"/>
            <a:ext cx="1556657" cy="1519770"/>
          </a:xfrm>
          <a:prstGeom prst="rect">
            <a:avLst/>
          </a:prstGeom>
        </p:spPr>
      </p:pic>
      <p:pic>
        <p:nvPicPr>
          <p:cNvPr id="18" name="Picture 17">
            <a:extLst>
              <a:ext uri="{FF2B5EF4-FFF2-40B4-BE49-F238E27FC236}">
                <a16:creationId xmlns:a16="http://schemas.microsoft.com/office/drawing/2014/main" id="{D05D9F26-83BC-11B7-D959-982AB761BC1E}"/>
              </a:ext>
            </a:extLst>
          </p:cNvPr>
          <p:cNvPicPr>
            <a:picLocks noChangeAspect="1"/>
          </p:cNvPicPr>
          <p:nvPr/>
        </p:nvPicPr>
        <p:blipFill>
          <a:blip r:embed="rId13"/>
          <a:stretch>
            <a:fillRect/>
          </a:stretch>
        </p:blipFill>
        <p:spPr>
          <a:xfrm>
            <a:off x="6649025" y="6132316"/>
            <a:ext cx="2093858" cy="448068"/>
          </a:xfrm>
          <a:prstGeom prst="rect">
            <a:avLst/>
          </a:prstGeom>
        </p:spPr>
      </p:pic>
    </p:spTree>
    <p:extLst>
      <p:ext uri="{BB962C8B-B14F-4D97-AF65-F5344CB8AC3E}">
        <p14:creationId xmlns:p14="http://schemas.microsoft.com/office/powerpoint/2010/main" val="997541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C038D4-1D78-C88C-C5C5-F13235B261B4}"/>
              </a:ext>
            </a:extLst>
          </p:cNvPr>
          <p:cNvSpPr>
            <a:spLocks noGrp="1"/>
          </p:cNvSpPr>
          <p:nvPr>
            <p:ph type="title"/>
          </p:nvPr>
        </p:nvSpPr>
        <p:spPr/>
        <p:txBody>
          <a:bodyPr/>
          <a:lstStyle/>
          <a:p>
            <a:endParaRPr lang="en-GB" dirty="0"/>
          </a:p>
        </p:txBody>
      </p:sp>
      <p:pic>
        <p:nvPicPr>
          <p:cNvPr id="5" name="Picture 4">
            <a:extLst>
              <a:ext uri="{FF2B5EF4-FFF2-40B4-BE49-F238E27FC236}">
                <a16:creationId xmlns:a16="http://schemas.microsoft.com/office/drawing/2014/main" id="{AF226B23-ED20-4634-AF66-A304F99A3913}"/>
              </a:ext>
            </a:extLst>
          </p:cNvPr>
          <p:cNvPicPr>
            <a:picLocks noChangeAspect="1"/>
          </p:cNvPicPr>
          <p:nvPr/>
        </p:nvPicPr>
        <p:blipFill rotWithShape="1">
          <a:blip r:embed="rId3"/>
          <a:srcRect t="798" b="4131"/>
          <a:stretch/>
        </p:blipFill>
        <p:spPr>
          <a:xfrm>
            <a:off x="46021" y="18255"/>
            <a:ext cx="5857129" cy="5930600"/>
          </a:xfrm>
          <a:prstGeom prst="rect">
            <a:avLst/>
          </a:prstGeom>
        </p:spPr>
      </p:pic>
      <p:pic>
        <p:nvPicPr>
          <p:cNvPr id="6" name="Picture 5">
            <a:extLst>
              <a:ext uri="{FF2B5EF4-FFF2-40B4-BE49-F238E27FC236}">
                <a16:creationId xmlns:a16="http://schemas.microsoft.com/office/drawing/2014/main" id="{C3303000-7118-47DB-A2F5-0728F0F75706}"/>
              </a:ext>
            </a:extLst>
          </p:cNvPr>
          <p:cNvPicPr>
            <a:picLocks noChangeAspect="1"/>
          </p:cNvPicPr>
          <p:nvPr/>
        </p:nvPicPr>
        <p:blipFill>
          <a:blip r:embed="rId4"/>
          <a:stretch>
            <a:fillRect/>
          </a:stretch>
        </p:blipFill>
        <p:spPr>
          <a:xfrm>
            <a:off x="6288852" y="0"/>
            <a:ext cx="5733478" cy="6858000"/>
          </a:xfrm>
          <a:prstGeom prst="rect">
            <a:avLst/>
          </a:prstGeom>
        </p:spPr>
      </p:pic>
    </p:spTree>
    <p:extLst>
      <p:ext uri="{BB962C8B-B14F-4D97-AF65-F5344CB8AC3E}">
        <p14:creationId xmlns:p14="http://schemas.microsoft.com/office/powerpoint/2010/main" val="2734941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0A87-AD42-DD0F-ABD8-16A3DF116F04}"/>
              </a:ext>
            </a:extLst>
          </p:cNvPr>
          <p:cNvSpPr>
            <a:spLocks noGrp="1"/>
          </p:cNvSpPr>
          <p:nvPr>
            <p:ph type="title"/>
          </p:nvPr>
        </p:nvSpPr>
        <p:spPr/>
        <p:txBody>
          <a:bodyPr/>
          <a:lstStyle/>
          <a:p>
            <a:r>
              <a:rPr lang="en-GB" dirty="0"/>
              <a:t>Why do we do fellowships?</a:t>
            </a:r>
          </a:p>
        </p:txBody>
      </p:sp>
      <p:graphicFrame>
        <p:nvGraphicFramePr>
          <p:cNvPr id="4" name="Diagram 3">
            <a:extLst>
              <a:ext uri="{FF2B5EF4-FFF2-40B4-BE49-F238E27FC236}">
                <a16:creationId xmlns:a16="http://schemas.microsoft.com/office/drawing/2014/main" id="{22DD31A0-95A3-C475-2E24-4C02378ADD29}"/>
              </a:ext>
            </a:extLst>
          </p:cNvPr>
          <p:cNvGraphicFramePr/>
          <p:nvPr>
            <p:extLst>
              <p:ext uri="{D42A27DB-BD31-4B8C-83A1-F6EECF244321}">
                <p14:modId xmlns:p14="http://schemas.microsoft.com/office/powerpoint/2010/main" val="2374180154"/>
              </p:ext>
            </p:extLst>
          </p:nvPr>
        </p:nvGraphicFramePr>
        <p:xfrm>
          <a:off x="1604817" y="1025236"/>
          <a:ext cx="8982365" cy="5832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F1C74E75-5C43-99F1-C3A0-9B4E48E8E1CA}"/>
              </a:ext>
            </a:extLst>
          </p:cNvPr>
          <p:cNvSpPr txBox="1"/>
          <p:nvPr/>
        </p:nvSpPr>
        <p:spPr>
          <a:xfrm>
            <a:off x="8362218" y="1325563"/>
            <a:ext cx="3546763" cy="2308324"/>
          </a:xfrm>
          <a:prstGeom prst="rect">
            <a:avLst/>
          </a:prstGeom>
          <a:noFill/>
        </p:spPr>
        <p:txBody>
          <a:bodyPr wrap="square" rtlCol="0">
            <a:spAutoFit/>
          </a:bodyPr>
          <a:lstStyle/>
          <a:p>
            <a:pPr algn="ctr"/>
            <a:r>
              <a:rPr lang="en-GB" dirty="0">
                <a:solidFill>
                  <a:srgbClr val="7030A0"/>
                </a:solidFill>
              </a:rPr>
              <a:t>High-volume centre</a:t>
            </a:r>
          </a:p>
          <a:p>
            <a:pPr algn="ctr"/>
            <a:endParaRPr lang="en-GB" dirty="0">
              <a:solidFill>
                <a:srgbClr val="7030A0"/>
              </a:solidFill>
            </a:endParaRPr>
          </a:p>
          <a:p>
            <a:pPr algn="ctr"/>
            <a:r>
              <a:rPr lang="en-GB" dirty="0">
                <a:solidFill>
                  <a:srgbClr val="7030A0"/>
                </a:solidFill>
              </a:rPr>
              <a:t>Novel procedures + techniques</a:t>
            </a:r>
          </a:p>
          <a:p>
            <a:pPr algn="ctr"/>
            <a:endParaRPr lang="en-GB" dirty="0">
              <a:solidFill>
                <a:srgbClr val="7030A0"/>
              </a:solidFill>
            </a:endParaRPr>
          </a:p>
          <a:p>
            <a:pPr algn="ctr"/>
            <a:r>
              <a:rPr lang="en-GB" dirty="0">
                <a:solidFill>
                  <a:srgbClr val="7030A0"/>
                </a:solidFill>
              </a:rPr>
              <a:t> Greater case complexity – revision, hiatal repair</a:t>
            </a:r>
          </a:p>
          <a:p>
            <a:pPr algn="ctr"/>
            <a:endParaRPr lang="en-GB" dirty="0">
              <a:solidFill>
                <a:srgbClr val="7030A0"/>
              </a:solidFill>
            </a:endParaRPr>
          </a:p>
          <a:p>
            <a:pPr algn="ctr"/>
            <a:r>
              <a:rPr lang="en-GB" dirty="0">
                <a:solidFill>
                  <a:srgbClr val="7030A0"/>
                </a:solidFill>
              </a:rPr>
              <a:t>Specialist knowledge</a:t>
            </a:r>
          </a:p>
        </p:txBody>
      </p:sp>
      <p:sp>
        <p:nvSpPr>
          <p:cNvPr id="11" name="TextBox 10">
            <a:extLst>
              <a:ext uri="{FF2B5EF4-FFF2-40B4-BE49-F238E27FC236}">
                <a16:creationId xmlns:a16="http://schemas.microsoft.com/office/drawing/2014/main" id="{F2820290-AD1C-4878-F727-B7126F1E1131}"/>
              </a:ext>
            </a:extLst>
          </p:cNvPr>
          <p:cNvSpPr txBox="1"/>
          <p:nvPr/>
        </p:nvSpPr>
        <p:spPr>
          <a:xfrm>
            <a:off x="188537" y="2173306"/>
            <a:ext cx="2895599" cy="2308324"/>
          </a:xfrm>
          <a:prstGeom prst="rect">
            <a:avLst/>
          </a:prstGeom>
          <a:noFill/>
        </p:spPr>
        <p:txBody>
          <a:bodyPr wrap="square" rtlCol="0">
            <a:spAutoFit/>
          </a:bodyPr>
          <a:lstStyle/>
          <a:p>
            <a:pPr algn="ctr"/>
            <a:r>
              <a:rPr lang="en-GB" b="1" dirty="0">
                <a:solidFill>
                  <a:schemeClr val="accent6">
                    <a:lumMod val="75000"/>
                  </a:schemeClr>
                </a:solidFill>
              </a:rPr>
              <a:t>Facilitate transition to Consultant role</a:t>
            </a:r>
          </a:p>
          <a:p>
            <a:pPr algn="ctr"/>
            <a:endParaRPr lang="en-GB" dirty="0">
              <a:solidFill>
                <a:schemeClr val="accent6">
                  <a:lumMod val="75000"/>
                </a:schemeClr>
              </a:solidFill>
            </a:endParaRPr>
          </a:p>
          <a:p>
            <a:pPr algn="ctr"/>
            <a:r>
              <a:rPr lang="en-GB" dirty="0">
                <a:solidFill>
                  <a:schemeClr val="accent6">
                    <a:lumMod val="75000"/>
                  </a:schemeClr>
                </a:solidFill>
              </a:rPr>
              <a:t>Clinical and operative independence</a:t>
            </a:r>
          </a:p>
          <a:p>
            <a:pPr algn="ctr"/>
            <a:endParaRPr lang="en-GB" dirty="0">
              <a:solidFill>
                <a:schemeClr val="accent6">
                  <a:lumMod val="75000"/>
                </a:schemeClr>
              </a:solidFill>
            </a:endParaRPr>
          </a:p>
          <a:p>
            <a:pPr algn="ctr"/>
            <a:r>
              <a:rPr lang="en-GB" dirty="0">
                <a:solidFill>
                  <a:schemeClr val="accent6">
                    <a:lumMod val="75000"/>
                  </a:schemeClr>
                </a:solidFill>
              </a:rPr>
              <a:t>Greater MDT involvement</a:t>
            </a:r>
          </a:p>
          <a:p>
            <a:pPr algn="ctr"/>
            <a:endParaRPr lang="en-GB" dirty="0">
              <a:solidFill>
                <a:srgbClr val="003469"/>
              </a:solidFill>
            </a:endParaRPr>
          </a:p>
        </p:txBody>
      </p:sp>
      <p:sp>
        <p:nvSpPr>
          <p:cNvPr id="13" name="TextBox 12">
            <a:extLst>
              <a:ext uri="{FF2B5EF4-FFF2-40B4-BE49-F238E27FC236}">
                <a16:creationId xmlns:a16="http://schemas.microsoft.com/office/drawing/2014/main" id="{DF777895-DA20-751D-186F-3E047DF61BFF}"/>
              </a:ext>
            </a:extLst>
          </p:cNvPr>
          <p:cNvSpPr txBox="1"/>
          <p:nvPr/>
        </p:nvSpPr>
        <p:spPr>
          <a:xfrm>
            <a:off x="9265382" y="4256396"/>
            <a:ext cx="2643599" cy="1477328"/>
          </a:xfrm>
          <a:prstGeom prst="rect">
            <a:avLst/>
          </a:prstGeom>
          <a:noFill/>
        </p:spPr>
        <p:txBody>
          <a:bodyPr wrap="square">
            <a:spAutoFit/>
          </a:bodyPr>
          <a:lstStyle/>
          <a:p>
            <a:pPr algn="ctr"/>
            <a:r>
              <a:rPr lang="en-GB" dirty="0">
                <a:solidFill>
                  <a:srgbClr val="003469"/>
                </a:solidFill>
              </a:rPr>
              <a:t>Experience different healthcare system: </a:t>
            </a:r>
          </a:p>
          <a:p>
            <a:pPr algn="ctr"/>
            <a:endParaRPr lang="en-GB" dirty="0">
              <a:solidFill>
                <a:srgbClr val="003469"/>
              </a:solidFill>
            </a:endParaRPr>
          </a:p>
          <a:p>
            <a:pPr algn="ctr"/>
            <a:r>
              <a:rPr lang="en-GB" dirty="0">
                <a:solidFill>
                  <a:srgbClr val="003469"/>
                </a:solidFill>
              </a:rPr>
              <a:t>Funding, culture, patient population</a:t>
            </a:r>
          </a:p>
        </p:txBody>
      </p:sp>
    </p:spTree>
    <p:extLst>
      <p:ext uri="{BB962C8B-B14F-4D97-AF65-F5344CB8AC3E}">
        <p14:creationId xmlns:p14="http://schemas.microsoft.com/office/powerpoint/2010/main" val="304626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4EF1-A45E-CE8D-8FCB-28D6DBA6DB30}"/>
              </a:ext>
            </a:extLst>
          </p:cNvPr>
          <p:cNvSpPr>
            <a:spLocks noGrp="1"/>
          </p:cNvSpPr>
          <p:nvPr>
            <p:ph type="title"/>
          </p:nvPr>
        </p:nvSpPr>
        <p:spPr/>
        <p:txBody>
          <a:bodyPr/>
          <a:lstStyle/>
          <a:p>
            <a:r>
              <a:rPr lang="en-GB" dirty="0"/>
              <a:t>FEBS MBS Accreditation</a:t>
            </a:r>
          </a:p>
        </p:txBody>
      </p:sp>
      <p:pic>
        <p:nvPicPr>
          <p:cNvPr id="4098" name="Picture 2" descr="UEMS Section of Surgery">
            <a:extLst>
              <a:ext uri="{FF2B5EF4-FFF2-40B4-BE49-F238E27FC236}">
                <a16:creationId xmlns:a16="http://schemas.microsoft.com/office/drawing/2014/main" id="{38446CA2-7D13-F9E9-DCA6-ECEC18431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158" y="1043453"/>
            <a:ext cx="6096000" cy="1625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B6F8DCA-79FD-3573-9158-FD8F87AE8516}"/>
              </a:ext>
            </a:extLst>
          </p:cNvPr>
          <p:cNvSpPr txBox="1"/>
          <p:nvPr/>
        </p:nvSpPr>
        <p:spPr>
          <a:xfrm>
            <a:off x="2597943" y="5445215"/>
            <a:ext cx="6996113" cy="369332"/>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5493"/>
                </a:solidFill>
                <a:effectLst/>
                <a:uLnTx/>
                <a:uFillTx/>
                <a:latin typeface="Calibri" panose="020F0502020204030204"/>
                <a:ea typeface="+mn-ea"/>
                <a:cs typeface="+mn-cs"/>
              </a:rPr>
              <a:t>https://uemssurg.org/surgicalspecialties/metabolic-bariatric-surgery/</a:t>
            </a:r>
          </a:p>
        </p:txBody>
      </p:sp>
      <p:pic>
        <p:nvPicPr>
          <p:cNvPr id="7" name="Picture 6">
            <a:extLst>
              <a:ext uri="{FF2B5EF4-FFF2-40B4-BE49-F238E27FC236}">
                <a16:creationId xmlns:a16="http://schemas.microsoft.com/office/drawing/2014/main" id="{BEFF1BEF-A7B7-202A-DBB0-36E90FA40A91}"/>
              </a:ext>
            </a:extLst>
          </p:cNvPr>
          <p:cNvPicPr>
            <a:picLocks noChangeAspect="1"/>
          </p:cNvPicPr>
          <p:nvPr/>
        </p:nvPicPr>
        <p:blipFill>
          <a:blip r:embed="rId3"/>
          <a:stretch>
            <a:fillRect/>
          </a:stretch>
        </p:blipFill>
        <p:spPr>
          <a:xfrm>
            <a:off x="896881" y="3106546"/>
            <a:ext cx="4911272" cy="1450077"/>
          </a:xfrm>
          <a:prstGeom prst="rect">
            <a:avLst/>
          </a:prstGeom>
        </p:spPr>
      </p:pic>
      <p:pic>
        <p:nvPicPr>
          <p:cNvPr id="8" name="Picture 7">
            <a:extLst>
              <a:ext uri="{FF2B5EF4-FFF2-40B4-BE49-F238E27FC236}">
                <a16:creationId xmlns:a16="http://schemas.microsoft.com/office/drawing/2014/main" id="{80EAE959-7A1B-A482-6218-368DA4DEBBB0}"/>
              </a:ext>
            </a:extLst>
          </p:cNvPr>
          <p:cNvPicPr>
            <a:picLocks noChangeAspect="1"/>
          </p:cNvPicPr>
          <p:nvPr/>
        </p:nvPicPr>
        <p:blipFill>
          <a:blip r:embed="rId4"/>
          <a:srcRect r="2933"/>
          <a:stretch>
            <a:fillRect/>
          </a:stretch>
        </p:blipFill>
        <p:spPr>
          <a:xfrm>
            <a:off x="6235812" y="2942698"/>
            <a:ext cx="5059307" cy="1984333"/>
          </a:xfrm>
          <a:prstGeom prst="rect">
            <a:avLst/>
          </a:prstGeom>
        </p:spPr>
      </p:pic>
    </p:spTree>
    <p:extLst>
      <p:ext uri="{BB962C8B-B14F-4D97-AF65-F5344CB8AC3E}">
        <p14:creationId xmlns:p14="http://schemas.microsoft.com/office/powerpoint/2010/main" val="1615656828"/>
      </p:ext>
    </p:extLst>
  </p:cSld>
  <p:clrMapOvr>
    <a:masterClrMapping/>
  </p:clrMapOvr>
  <mc:AlternateContent xmlns:mc="http://schemas.openxmlformats.org/markup-compatibility/2006" xmlns:p14="http://schemas.microsoft.com/office/powerpoint/2010/main">
    <mc:Choice Requires="p14">
      <p:transition spd="slow" p14:dur="2000" advTm="50816"/>
    </mc:Choice>
    <mc:Fallback xmlns="">
      <p:transition spd="slow" advTm="5081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EA6A1-F0FF-4BA0-B7E1-0BE8E2F8DA0A}"/>
              </a:ext>
            </a:extLst>
          </p:cNvPr>
          <p:cNvSpPr>
            <a:spLocks noGrp="1"/>
          </p:cNvSpPr>
          <p:nvPr>
            <p:ph type="title"/>
          </p:nvPr>
        </p:nvSpPr>
        <p:spPr>
          <a:xfrm>
            <a:off x="886294" y="0"/>
            <a:ext cx="10419413" cy="1325563"/>
          </a:xfrm>
          <a:noFill/>
        </p:spPr>
        <p:txBody>
          <a:bodyPr vert="horz" lIns="91440" tIns="45720" rIns="91440" bIns="45720" rtlCol="0" anchor="ctr">
            <a:normAutofit/>
          </a:bodyPr>
          <a:lstStyle/>
          <a:p>
            <a:r>
              <a:rPr lang="en-US" b="1" dirty="0"/>
              <a:t>Future fellowships</a:t>
            </a:r>
          </a:p>
        </p:txBody>
      </p:sp>
      <p:pic>
        <p:nvPicPr>
          <p:cNvPr id="5" name="Picture 4">
            <a:extLst>
              <a:ext uri="{FF2B5EF4-FFF2-40B4-BE49-F238E27FC236}">
                <a16:creationId xmlns:a16="http://schemas.microsoft.com/office/drawing/2014/main" id="{B0926FE4-073A-40D9-B322-EF53E9DCBDF1}"/>
              </a:ext>
            </a:extLst>
          </p:cNvPr>
          <p:cNvPicPr>
            <a:picLocks noChangeAspect="1"/>
          </p:cNvPicPr>
          <p:nvPr/>
        </p:nvPicPr>
        <p:blipFill rotWithShape="1">
          <a:blip r:embed="rId3"/>
          <a:srcRect l="410" r="2517"/>
          <a:stretch/>
        </p:blipFill>
        <p:spPr>
          <a:xfrm>
            <a:off x="299561" y="1234184"/>
            <a:ext cx="3195888" cy="4389632"/>
          </a:xfrm>
          <a:prstGeom prst="rect">
            <a:avLst/>
          </a:prstGeom>
        </p:spPr>
      </p:pic>
      <p:pic>
        <p:nvPicPr>
          <p:cNvPr id="7" name="Picture 6">
            <a:extLst>
              <a:ext uri="{FF2B5EF4-FFF2-40B4-BE49-F238E27FC236}">
                <a16:creationId xmlns:a16="http://schemas.microsoft.com/office/drawing/2014/main" id="{A3E51EE2-A622-411D-82AB-011E9B6FFE74}"/>
              </a:ext>
            </a:extLst>
          </p:cNvPr>
          <p:cNvPicPr>
            <a:picLocks noChangeAspect="1"/>
          </p:cNvPicPr>
          <p:nvPr/>
        </p:nvPicPr>
        <p:blipFill>
          <a:blip r:embed="rId4"/>
          <a:stretch>
            <a:fillRect/>
          </a:stretch>
        </p:blipFill>
        <p:spPr>
          <a:xfrm>
            <a:off x="3660771" y="2219082"/>
            <a:ext cx="4641268" cy="4100696"/>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50797870-BCE1-8E22-DCDB-5F2F0FBD0A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0201" y="893518"/>
            <a:ext cx="4106729" cy="2737136"/>
          </a:xfrm>
          <a:prstGeom prst="rect">
            <a:avLst/>
          </a:prstGeom>
        </p:spPr>
      </p:pic>
      <p:pic>
        <p:nvPicPr>
          <p:cNvPr id="1026" name="Picture 2" descr="How to use Mounjaro® - Online Doctor SA">
            <a:extLst>
              <a:ext uri="{FF2B5EF4-FFF2-40B4-BE49-F238E27FC236}">
                <a16:creationId xmlns:a16="http://schemas.microsoft.com/office/drawing/2014/main" id="{FC677062-0148-F88F-A33B-0C8DF8CDEB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7361" y="3198608"/>
            <a:ext cx="3389859" cy="2842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194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city with a castle in the background&#10;&#10;AI-generated content may be incorrect.">
            <a:extLst>
              <a:ext uri="{FF2B5EF4-FFF2-40B4-BE49-F238E27FC236}">
                <a16:creationId xmlns:a16="http://schemas.microsoft.com/office/drawing/2014/main" id="{851284C8-C4E0-9010-6F88-E59D078F81A2}"/>
              </a:ext>
            </a:extLst>
          </p:cNvPr>
          <p:cNvPicPr>
            <a:picLocks noChangeAspect="1"/>
          </p:cNvPicPr>
          <p:nvPr/>
        </p:nvPicPr>
        <p:blipFill>
          <a:blip r:embed="rId2"/>
          <a:stretch>
            <a:fillRect/>
          </a:stretch>
        </p:blipFill>
        <p:spPr>
          <a:xfrm>
            <a:off x="1394829" y="147138"/>
            <a:ext cx="9402342" cy="5288817"/>
          </a:xfrm>
          <a:prstGeom prst="rect">
            <a:avLst/>
          </a:prstGeom>
        </p:spPr>
      </p:pic>
      <p:pic>
        <p:nvPicPr>
          <p:cNvPr id="9" name="Content Placeholder 3">
            <a:extLst>
              <a:ext uri="{FF2B5EF4-FFF2-40B4-BE49-F238E27FC236}">
                <a16:creationId xmlns:a16="http://schemas.microsoft.com/office/drawing/2014/main" id="{8C3526F2-206A-4DF1-7A7A-7DF1720EA482}"/>
              </a:ext>
            </a:extLst>
          </p:cNvPr>
          <p:cNvPicPr>
            <a:picLocks noChangeAspect="1"/>
          </p:cNvPicPr>
          <p:nvPr/>
        </p:nvPicPr>
        <p:blipFill>
          <a:blip r:embed="rId3"/>
          <a:stretch>
            <a:fillRect/>
          </a:stretch>
        </p:blipFill>
        <p:spPr>
          <a:xfrm>
            <a:off x="2692400" y="5050569"/>
            <a:ext cx="6807200" cy="1660293"/>
          </a:xfrm>
          <a:prstGeom prst="rect">
            <a:avLst/>
          </a:prstGeom>
        </p:spPr>
      </p:pic>
    </p:spTree>
    <p:extLst>
      <p:ext uri="{BB962C8B-B14F-4D97-AF65-F5344CB8AC3E}">
        <p14:creationId xmlns:p14="http://schemas.microsoft.com/office/powerpoint/2010/main" val="62426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65B0A-B986-4D63-87AF-AC99528226D2}"/>
              </a:ext>
            </a:extLst>
          </p:cNvPr>
          <p:cNvSpPr>
            <a:spLocks noGrp="1"/>
          </p:cNvSpPr>
          <p:nvPr>
            <p:ph type="title"/>
          </p:nvPr>
        </p:nvSpPr>
        <p:spPr>
          <a:xfrm>
            <a:off x="2187010" y="0"/>
            <a:ext cx="9166789" cy="1325563"/>
          </a:xfrm>
        </p:spPr>
        <p:txBody>
          <a:bodyPr/>
          <a:lstStyle/>
          <a:p>
            <a:pPr algn="l"/>
            <a:r>
              <a:rPr lang="en-GB" b="1" dirty="0"/>
              <a:t>UK Surgical training pathway </a:t>
            </a:r>
          </a:p>
        </p:txBody>
      </p:sp>
      <p:sp>
        <p:nvSpPr>
          <p:cNvPr id="5" name="Rectangle: Rounded Corners 4">
            <a:extLst>
              <a:ext uri="{FF2B5EF4-FFF2-40B4-BE49-F238E27FC236}">
                <a16:creationId xmlns:a16="http://schemas.microsoft.com/office/drawing/2014/main" id="{F7322BF9-D334-45D1-B7A3-D6A97F1F9784}"/>
              </a:ext>
            </a:extLst>
          </p:cNvPr>
          <p:cNvSpPr/>
          <p:nvPr/>
        </p:nvSpPr>
        <p:spPr>
          <a:xfrm>
            <a:off x="874988" y="2890912"/>
            <a:ext cx="1312022" cy="724020"/>
          </a:xfrm>
          <a:prstGeom prst="roundRect">
            <a:avLst/>
          </a:prstGeom>
          <a:solidFill>
            <a:srgbClr val="009EDE"/>
          </a:solidFill>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Medical school</a:t>
            </a:r>
          </a:p>
        </p:txBody>
      </p:sp>
      <p:sp>
        <p:nvSpPr>
          <p:cNvPr id="6" name="Rectangle: Rounded Corners 5">
            <a:extLst>
              <a:ext uri="{FF2B5EF4-FFF2-40B4-BE49-F238E27FC236}">
                <a16:creationId xmlns:a16="http://schemas.microsoft.com/office/drawing/2014/main" id="{D644EB1D-99D6-408D-A6B4-6FA2856CD9FF}"/>
              </a:ext>
            </a:extLst>
          </p:cNvPr>
          <p:cNvSpPr/>
          <p:nvPr/>
        </p:nvSpPr>
        <p:spPr>
          <a:xfrm>
            <a:off x="2789187" y="3013330"/>
            <a:ext cx="1312022" cy="483476"/>
          </a:xfrm>
          <a:prstGeom prst="roundRect">
            <a:avLst/>
          </a:prstGeom>
          <a:solidFill>
            <a:srgbClr val="009EDE"/>
          </a:solidFill>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Foundation</a:t>
            </a:r>
          </a:p>
        </p:txBody>
      </p:sp>
      <p:sp>
        <p:nvSpPr>
          <p:cNvPr id="7" name="Rectangle: Rounded Corners 6">
            <a:extLst>
              <a:ext uri="{FF2B5EF4-FFF2-40B4-BE49-F238E27FC236}">
                <a16:creationId xmlns:a16="http://schemas.microsoft.com/office/drawing/2014/main" id="{D2346E10-1B24-42D3-A104-5C7EA7226CE0}"/>
              </a:ext>
            </a:extLst>
          </p:cNvPr>
          <p:cNvSpPr/>
          <p:nvPr/>
        </p:nvSpPr>
        <p:spPr>
          <a:xfrm>
            <a:off x="4648428" y="2803527"/>
            <a:ext cx="1359372" cy="900425"/>
          </a:xfrm>
          <a:prstGeom prst="roundRect">
            <a:avLst/>
          </a:prstGeom>
          <a:solidFill>
            <a:srgbClr val="009EDE"/>
          </a:solidFill>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Core</a:t>
            </a:r>
            <a:r>
              <a:rPr kumimoji="0" lang="en-GB" sz="1800" b="1" i="0" u="none" strike="noStrike" kern="1200" cap="none" spc="0" normalizeH="0" noProof="0" dirty="0">
                <a:ln>
                  <a:noFill/>
                </a:ln>
                <a:solidFill>
                  <a:prstClr val="white"/>
                </a:solidFill>
                <a:effectLst/>
                <a:uLnTx/>
                <a:uFillTx/>
                <a:latin typeface="Calibri" panose="020F0502020204030204"/>
                <a:ea typeface="+mn-ea"/>
                <a:cs typeface="+mn-cs"/>
              </a:rPr>
              <a:t> Surgical Training</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A565103-95FF-4A8F-A994-C0063472535A}"/>
              </a:ext>
            </a:extLst>
          </p:cNvPr>
          <p:cNvSpPr/>
          <p:nvPr/>
        </p:nvSpPr>
        <p:spPr>
          <a:xfrm>
            <a:off x="6553699" y="2755827"/>
            <a:ext cx="1465012" cy="998484"/>
          </a:xfrm>
          <a:prstGeom prst="roundRect">
            <a:avLst/>
          </a:prstGeom>
          <a:solidFill>
            <a:srgbClr val="009EDE"/>
          </a:solidFill>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Higher</a:t>
            </a:r>
            <a:r>
              <a:rPr kumimoji="0" lang="en-GB" sz="1800" b="1" i="0" u="none" strike="noStrike" kern="1200" cap="none" spc="0" normalizeH="0" noProof="0" dirty="0">
                <a:ln>
                  <a:noFill/>
                </a:ln>
                <a:solidFill>
                  <a:prstClr val="white"/>
                </a:solidFill>
                <a:effectLst/>
                <a:uLnTx/>
                <a:uFillTx/>
                <a:latin typeface="Calibri" panose="020F0502020204030204"/>
                <a:ea typeface="+mn-ea"/>
                <a:cs typeface="+mn-cs"/>
              </a:rPr>
              <a:t> Surgical Training</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E514D033-C467-47D2-9E78-AF6362F6184F}"/>
              </a:ext>
            </a:extLst>
          </p:cNvPr>
          <p:cNvSpPr/>
          <p:nvPr/>
        </p:nvSpPr>
        <p:spPr>
          <a:xfrm>
            <a:off x="9062116" y="2412820"/>
            <a:ext cx="2341179" cy="1927390"/>
          </a:xfrm>
          <a:prstGeom prst="roundRect">
            <a:avLst/>
          </a:prstGeom>
          <a:solidFill>
            <a:srgbClr val="009EDE"/>
          </a:solidFill>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Post-CCT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Fellowship</a:t>
            </a:r>
          </a:p>
        </p:txBody>
      </p:sp>
      <p:sp>
        <p:nvSpPr>
          <p:cNvPr id="10" name="Arrow: Right 9">
            <a:extLst>
              <a:ext uri="{FF2B5EF4-FFF2-40B4-BE49-F238E27FC236}">
                <a16:creationId xmlns:a16="http://schemas.microsoft.com/office/drawing/2014/main" id="{FA70707C-994A-4363-8E67-363939A98891}"/>
              </a:ext>
            </a:extLst>
          </p:cNvPr>
          <p:cNvSpPr/>
          <p:nvPr/>
        </p:nvSpPr>
        <p:spPr>
          <a:xfrm>
            <a:off x="2331987" y="3133621"/>
            <a:ext cx="360000" cy="242894"/>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31D80F0C-0B8E-475D-B2CE-2B5192EC9976}"/>
              </a:ext>
            </a:extLst>
          </p:cNvPr>
          <p:cNvSpPr/>
          <p:nvPr/>
        </p:nvSpPr>
        <p:spPr>
          <a:xfrm>
            <a:off x="4212459" y="3133621"/>
            <a:ext cx="360000" cy="242894"/>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Right 11">
            <a:extLst>
              <a:ext uri="{FF2B5EF4-FFF2-40B4-BE49-F238E27FC236}">
                <a16:creationId xmlns:a16="http://schemas.microsoft.com/office/drawing/2014/main" id="{B2B26E8B-C34D-437C-813D-DAD4D393A2BD}"/>
              </a:ext>
            </a:extLst>
          </p:cNvPr>
          <p:cNvSpPr/>
          <p:nvPr/>
        </p:nvSpPr>
        <p:spPr>
          <a:xfrm>
            <a:off x="6115953" y="3136072"/>
            <a:ext cx="360000" cy="242894"/>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14FBA0B2-B675-4282-A71B-907747E3FD1A}"/>
              </a:ext>
            </a:extLst>
          </p:cNvPr>
          <p:cNvSpPr/>
          <p:nvPr/>
        </p:nvSpPr>
        <p:spPr>
          <a:xfrm>
            <a:off x="8105035" y="3133621"/>
            <a:ext cx="360000" cy="242894"/>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picture containing glass, cup&#10;&#10;Description automatically generated">
            <a:extLst>
              <a:ext uri="{FF2B5EF4-FFF2-40B4-BE49-F238E27FC236}">
                <a16:creationId xmlns:a16="http://schemas.microsoft.com/office/drawing/2014/main" id="{2E774B41-77A1-457F-8144-D25001381DD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87420" y="2736756"/>
            <a:ext cx="625364" cy="982339"/>
          </a:xfrm>
          <a:prstGeom prst="rect">
            <a:avLst/>
          </a:prstGeom>
        </p:spPr>
      </p:pic>
      <p:sp>
        <p:nvSpPr>
          <p:cNvPr id="14" name="TextBox 13">
            <a:extLst>
              <a:ext uri="{FF2B5EF4-FFF2-40B4-BE49-F238E27FC236}">
                <a16:creationId xmlns:a16="http://schemas.microsoft.com/office/drawing/2014/main" id="{2FBC74BC-4C41-E89D-F30C-CE13DE896E4E}"/>
              </a:ext>
            </a:extLst>
          </p:cNvPr>
          <p:cNvSpPr txBox="1"/>
          <p:nvPr/>
        </p:nvSpPr>
        <p:spPr>
          <a:xfrm>
            <a:off x="2980761" y="3704515"/>
            <a:ext cx="940903" cy="369332"/>
          </a:xfrm>
          <a:prstGeom prst="rect">
            <a:avLst/>
          </a:prstGeom>
          <a:noFill/>
        </p:spPr>
        <p:txBody>
          <a:bodyPr wrap="square" rtlCol="0">
            <a:spAutoFit/>
          </a:bodyPr>
          <a:lstStyle/>
          <a:p>
            <a:r>
              <a:rPr lang="en-GB" b="1" dirty="0"/>
              <a:t>2 years</a:t>
            </a:r>
          </a:p>
        </p:txBody>
      </p:sp>
      <p:sp>
        <p:nvSpPr>
          <p:cNvPr id="16" name="TextBox 15">
            <a:extLst>
              <a:ext uri="{FF2B5EF4-FFF2-40B4-BE49-F238E27FC236}">
                <a16:creationId xmlns:a16="http://schemas.microsoft.com/office/drawing/2014/main" id="{8411EA59-AF79-A4F2-9872-6B122653EC68}"/>
              </a:ext>
            </a:extLst>
          </p:cNvPr>
          <p:cNvSpPr txBox="1"/>
          <p:nvPr/>
        </p:nvSpPr>
        <p:spPr>
          <a:xfrm>
            <a:off x="4909120" y="3704515"/>
            <a:ext cx="940903" cy="369332"/>
          </a:xfrm>
          <a:prstGeom prst="rect">
            <a:avLst/>
          </a:prstGeom>
          <a:noFill/>
        </p:spPr>
        <p:txBody>
          <a:bodyPr wrap="square" rtlCol="0">
            <a:spAutoFit/>
          </a:bodyPr>
          <a:lstStyle/>
          <a:p>
            <a:r>
              <a:rPr lang="en-GB" b="1" dirty="0"/>
              <a:t>2 years</a:t>
            </a:r>
          </a:p>
        </p:txBody>
      </p:sp>
      <p:sp>
        <p:nvSpPr>
          <p:cNvPr id="25" name="TextBox 24">
            <a:extLst>
              <a:ext uri="{FF2B5EF4-FFF2-40B4-BE49-F238E27FC236}">
                <a16:creationId xmlns:a16="http://schemas.microsoft.com/office/drawing/2014/main" id="{EEC3E106-3A03-C446-61CE-A2B825E680A1}"/>
              </a:ext>
            </a:extLst>
          </p:cNvPr>
          <p:cNvSpPr txBox="1"/>
          <p:nvPr/>
        </p:nvSpPr>
        <p:spPr>
          <a:xfrm>
            <a:off x="6837479" y="3852198"/>
            <a:ext cx="940903" cy="369332"/>
          </a:xfrm>
          <a:prstGeom prst="rect">
            <a:avLst/>
          </a:prstGeom>
          <a:noFill/>
        </p:spPr>
        <p:txBody>
          <a:bodyPr wrap="square" rtlCol="0">
            <a:spAutoFit/>
          </a:bodyPr>
          <a:lstStyle/>
          <a:p>
            <a:r>
              <a:rPr lang="en-GB" b="1" dirty="0"/>
              <a:t>6 years</a:t>
            </a:r>
          </a:p>
        </p:txBody>
      </p:sp>
      <p:sp>
        <p:nvSpPr>
          <p:cNvPr id="26" name="TextBox 25">
            <a:extLst>
              <a:ext uri="{FF2B5EF4-FFF2-40B4-BE49-F238E27FC236}">
                <a16:creationId xmlns:a16="http://schemas.microsoft.com/office/drawing/2014/main" id="{33A9E448-BF11-13D6-7806-089F7CE2460A}"/>
              </a:ext>
            </a:extLst>
          </p:cNvPr>
          <p:cNvSpPr txBox="1"/>
          <p:nvPr/>
        </p:nvSpPr>
        <p:spPr>
          <a:xfrm>
            <a:off x="9762253" y="3853713"/>
            <a:ext cx="940903" cy="369332"/>
          </a:xfrm>
          <a:prstGeom prst="rect">
            <a:avLst/>
          </a:prstGeom>
          <a:noFill/>
        </p:spPr>
        <p:txBody>
          <a:bodyPr wrap="square" rtlCol="0">
            <a:spAutoFit/>
          </a:bodyPr>
          <a:lstStyle/>
          <a:p>
            <a:r>
              <a:rPr lang="en-GB" b="1" dirty="0"/>
              <a:t>1 year</a:t>
            </a:r>
          </a:p>
        </p:txBody>
      </p:sp>
      <p:sp>
        <p:nvSpPr>
          <p:cNvPr id="29" name="TextBox 28">
            <a:extLst>
              <a:ext uri="{FF2B5EF4-FFF2-40B4-BE49-F238E27FC236}">
                <a16:creationId xmlns:a16="http://schemas.microsoft.com/office/drawing/2014/main" id="{BFBA368B-2757-0F2F-79C9-FAF7E5605F38}"/>
              </a:ext>
            </a:extLst>
          </p:cNvPr>
          <p:cNvSpPr txBox="1"/>
          <p:nvPr/>
        </p:nvSpPr>
        <p:spPr>
          <a:xfrm>
            <a:off x="1075679" y="3717126"/>
            <a:ext cx="940903" cy="369332"/>
          </a:xfrm>
          <a:prstGeom prst="rect">
            <a:avLst/>
          </a:prstGeom>
          <a:noFill/>
        </p:spPr>
        <p:txBody>
          <a:bodyPr wrap="square" rtlCol="0">
            <a:spAutoFit/>
          </a:bodyPr>
          <a:lstStyle/>
          <a:p>
            <a:r>
              <a:rPr lang="en-GB" b="1" dirty="0"/>
              <a:t>6 years</a:t>
            </a:r>
          </a:p>
        </p:txBody>
      </p:sp>
      <p:pic>
        <p:nvPicPr>
          <p:cNvPr id="3078" name="Picture 6">
            <a:extLst>
              <a:ext uri="{FF2B5EF4-FFF2-40B4-BE49-F238E27FC236}">
                <a16:creationId xmlns:a16="http://schemas.microsoft.com/office/drawing/2014/main" id="{67F52F76-6653-C2B1-C3FE-97BC7753F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0307" y="384316"/>
            <a:ext cx="1751619" cy="7095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Flag of the United Kingdom | History ...">
            <a:extLst>
              <a:ext uri="{FF2B5EF4-FFF2-40B4-BE49-F238E27FC236}">
                <a16:creationId xmlns:a16="http://schemas.microsoft.com/office/drawing/2014/main" id="{40E97A16-F02E-83C1-7E96-092E8EB995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714" y="411756"/>
            <a:ext cx="1133929" cy="566965"/>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11">
            <a:extLst>
              <a:ext uri="{FF2B5EF4-FFF2-40B4-BE49-F238E27FC236}">
                <a16:creationId xmlns:a16="http://schemas.microsoft.com/office/drawing/2014/main" id="{EBF56CCA-858F-3594-7817-3E947E4F4AD8}"/>
              </a:ext>
            </a:extLst>
          </p:cNvPr>
          <p:cNvSpPr/>
          <p:nvPr/>
        </p:nvSpPr>
        <p:spPr>
          <a:xfrm rot="5400000">
            <a:off x="5974824" y="4398763"/>
            <a:ext cx="360000" cy="242894"/>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7">
            <a:extLst>
              <a:ext uri="{FF2B5EF4-FFF2-40B4-BE49-F238E27FC236}">
                <a16:creationId xmlns:a16="http://schemas.microsoft.com/office/drawing/2014/main" id="{EC068C17-AE07-779D-B3B7-F86AD1940D38}"/>
              </a:ext>
            </a:extLst>
          </p:cNvPr>
          <p:cNvSpPr/>
          <p:nvPr/>
        </p:nvSpPr>
        <p:spPr>
          <a:xfrm>
            <a:off x="5565490" y="4922715"/>
            <a:ext cx="1465012" cy="517361"/>
          </a:xfrm>
          <a:prstGeom prst="roundRect">
            <a:avLst/>
          </a:prstGeom>
          <a:solidFill>
            <a:srgbClr val="009EDE"/>
          </a:solidFill>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Research</a:t>
            </a:r>
          </a:p>
        </p:txBody>
      </p:sp>
      <p:sp>
        <p:nvSpPr>
          <p:cNvPr id="20" name="Arrow: Right 11">
            <a:extLst>
              <a:ext uri="{FF2B5EF4-FFF2-40B4-BE49-F238E27FC236}">
                <a16:creationId xmlns:a16="http://schemas.microsoft.com/office/drawing/2014/main" id="{FDCCCA43-0EEF-CB96-7780-80017958D4CD}"/>
              </a:ext>
            </a:extLst>
          </p:cNvPr>
          <p:cNvSpPr/>
          <p:nvPr/>
        </p:nvSpPr>
        <p:spPr>
          <a:xfrm rot="16200000" flipV="1">
            <a:off x="6354737" y="4398763"/>
            <a:ext cx="360000" cy="242894"/>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7">
            <a:extLst>
              <a:ext uri="{FF2B5EF4-FFF2-40B4-BE49-F238E27FC236}">
                <a16:creationId xmlns:a16="http://schemas.microsoft.com/office/drawing/2014/main" id="{54A8635A-2155-7BF0-0712-8A9137015593}"/>
              </a:ext>
            </a:extLst>
          </p:cNvPr>
          <p:cNvSpPr/>
          <p:nvPr/>
        </p:nvSpPr>
        <p:spPr>
          <a:xfrm>
            <a:off x="7916968" y="4281491"/>
            <a:ext cx="940903" cy="517361"/>
          </a:xfrm>
          <a:prstGeom prst="roundRect">
            <a:avLst/>
          </a:prstGeom>
          <a:solidFill>
            <a:srgbClr val="009EDE"/>
          </a:solidFill>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FRCS</a:t>
            </a:r>
          </a:p>
        </p:txBody>
      </p:sp>
    </p:spTree>
    <p:extLst>
      <p:ext uri="{BB962C8B-B14F-4D97-AF65-F5344CB8AC3E}">
        <p14:creationId xmlns:p14="http://schemas.microsoft.com/office/powerpoint/2010/main" val="1055153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E9F8D-20F6-2B06-7A71-9FEB05DAC0CE}"/>
              </a:ext>
            </a:extLst>
          </p:cNvPr>
          <p:cNvSpPr>
            <a:spLocks noGrp="1"/>
          </p:cNvSpPr>
          <p:nvPr>
            <p:ph type="title"/>
          </p:nvPr>
        </p:nvSpPr>
        <p:spPr/>
        <p:txBody>
          <a:bodyPr/>
          <a:lstStyle/>
          <a:p>
            <a:r>
              <a:rPr lang="en-GB" dirty="0"/>
              <a:t>Logbook requirements</a:t>
            </a:r>
          </a:p>
        </p:txBody>
      </p:sp>
      <p:sp>
        <p:nvSpPr>
          <p:cNvPr id="3" name="Content Placeholder 2">
            <a:extLst>
              <a:ext uri="{FF2B5EF4-FFF2-40B4-BE49-F238E27FC236}">
                <a16:creationId xmlns:a16="http://schemas.microsoft.com/office/drawing/2014/main" id="{62108DA7-EB63-D4A2-01DB-55364D4E1B0C}"/>
              </a:ext>
            </a:extLst>
          </p:cNvPr>
          <p:cNvSpPr>
            <a:spLocks noGrp="1"/>
          </p:cNvSpPr>
          <p:nvPr>
            <p:ph idx="1"/>
          </p:nvPr>
        </p:nvSpPr>
        <p:spPr>
          <a:xfrm>
            <a:off x="4721262" y="1189083"/>
            <a:ext cx="6636657" cy="4716153"/>
          </a:xfrm>
        </p:spPr>
        <p:txBody>
          <a:bodyPr>
            <a:normAutofit/>
          </a:bodyPr>
          <a:lstStyle/>
          <a:p>
            <a:r>
              <a:rPr lang="en-GB" sz="2000" dirty="0"/>
              <a:t>35 major procedures performed in Upper GI Surgery </a:t>
            </a:r>
          </a:p>
          <a:p>
            <a:pPr marL="342900" indent="-342900">
              <a:buFontTx/>
              <a:buChar char="-"/>
            </a:pPr>
            <a:r>
              <a:rPr lang="en-GB" sz="2000" dirty="0"/>
              <a:t>OG, Anti-reflux, Metabolic Bariatric Surgery</a:t>
            </a:r>
          </a:p>
          <a:p>
            <a:r>
              <a:rPr lang="en-GB" sz="2000" dirty="0"/>
              <a:t>110 cholecystectomy</a:t>
            </a:r>
          </a:p>
          <a:p>
            <a:r>
              <a:rPr lang="en-GB" sz="2000" dirty="0"/>
              <a:t>200 UGI endoscopy</a:t>
            </a:r>
          </a:p>
          <a:p>
            <a:r>
              <a:rPr lang="en-GB" sz="2000" dirty="0"/>
              <a:t>--&gt; No specific fellowship requirements</a:t>
            </a:r>
          </a:p>
          <a:p>
            <a:endParaRPr lang="en-GB" sz="2000" dirty="0"/>
          </a:p>
          <a:p>
            <a:r>
              <a:rPr lang="en-GB" sz="2000" dirty="0">
                <a:ea typeface="Calibri" panose="020F0502020204030204" pitchFamily="34" charset="0"/>
                <a:cs typeface="Times New Roman" panose="02020603050405020304" pitchFamily="18" charset="0"/>
              </a:rPr>
              <a:t>Participate in &gt; 100 operations, of which ≥ 50 should be intestinal bypass operations</a:t>
            </a:r>
            <a:endParaRPr lang="en-GB" sz="2000" dirty="0"/>
          </a:p>
          <a:p>
            <a:endParaRPr lang="en-GB" sz="2000" dirty="0"/>
          </a:p>
          <a:p>
            <a:endParaRPr lang="en-GB" sz="2000" dirty="0"/>
          </a:p>
          <a:p>
            <a:r>
              <a:rPr lang="en-GB" sz="2000" dirty="0"/>
              <a:t>&gt;200 operations per year</a:t>
            </a:r>
          </a:p>
        </p:txBody>
      </p:sp>
      <p:pic>
        <p:nvPicPr>
          <p:cNvPr id="2052" name="Picture 4" descr="Last reviewed July 2017">
            <a:extLst>
              <a:ext uri="{FF2B5EF4-FFF2-40B4-BE49-F238E27FC236}">
                <a16:creationId xmlns:a16="http://schemas.microsoft.com/office/drawing/2014/main" id="{BEAF83CD-4B44-64AF-A42C-1028328B5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92" y="1325563"/>
            <a:ext cx="3883062" cy="104026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SMBS Logo Policy - American Society for Metabolic and Bariatric Surgery">
            <a:extLst>
              <a:ext uri="{FF2B5EF4-FFF2-40B4-BE49-F238E27FC236}">
                <a16:creationId xmlns:a16="http://schemas.microsoft.com/office/drawing/2014/main" id="{A510C17A-B848-8BDE-5F9C-1A1C463D7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070" y="3137255"/>
            <a:ext cx="2587171" cy="14904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E5346EB-1D9A-6B49-0266-B9179D16B115}"/>
              </a:ext>
            </a:extLst>
          </p:cNvPr>
          <p:cNvPicPr>
            <a:picLocks noChangeAspect="1"/>
          </p:cNvPicPr>
          <p:nvPr/>
        </p:nvPicPr>
        <p:blipFill>
          <a:blip r:embed="rId5"/>
          <a:stretch>
            <a:fillRect/>
          </a:stretch>
        </p:blipFill>
        <p:spPr>
          <a:xfrm>
            <a:off x="985609" y="4492172"/>
            <a:ext cx="2876095" cy="1507571"/>
          </a:xfrm>
          <a:prstGeom prst="rect">
            <a:avLst/>
          </a:prstGeom>
        </p:spPr>
      </p:pic>
    </p:spTree>
    <p:extLst>
      <p:ext uri="{BB962C8B-B14F-4D97-AF65-F5344CB8AC3E}">
        <p14:creationId xmlns:p14="http://schemas.microsoft.com/office/powerpoint/2010/main" val="3296544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AB296-0828-4C13-ACC6-A212A97B9CB2}"/>
              </a:ext>
            </a:extLst>
          </p:cNvPr>
          <p:cNvSpPr>
            <a:spLocks noGrp="1"/>
          </p:cNvSpPr>
          <p:nvPr>
            <p:ph type="title"/>
          </p:nvPr>
        </p:nvSpPr>
        <p:spPr/>
        <p:txBody>
          <a:bodyPr/>
          <a:lstStyle/>
          <a:p>
            <a:r>
              <a:rPr lang="en-GB" b="1" dirty="0"/>
              <a:t>Learning</a:t>
            </a:r>
            <a:r>
              <a:rPr lang="en-GB" b="1" dirty="0">
                <a:solidFill>
                  <a:srgbClr val="000099"/>
                </a:solidFill>
              </a:rPr>
              <a:t> </a:t>
            </a:r>
            <a:r>
              <a:rPr lang="en-GB" b="1" dirty="0"/>
              <a:t>curve</a:t>
            </a:r>
          </a:p>
        </p:txBody>
      </p:sp>
      <p:sp>
        <p:nvSpPr>
          <p:cNvPr id="9" name="Footer Placeholder 8">
            <a:extLst>
              <a:ext uri="{FF2B5EF4-FFF2-40B4-BE49-F238E27FC236}">
                <a16:creationId xmlns:a16="http://schemas.microsoft.com/office/drawing/2014/main" id="{956EAEA3-00D9-4409-9CC9-B4BB4AE25A01}"/>
              </a:ext>
            </a:extLst>
          </p:cNvPr>
          <p:cNvSpPr>
            <a:spLocks noGrp="1"/>
          </p:cNvSpPr>
          <p:nvPr>
            <p:ph type="ftr" sz="quarter" idx="11"/>
          </p:nvPr>
        </p:nvSpPr>
        <p:spPr>
          <a:xfrm>
            <a:off x="4006991" y="6391128"/>
            <a:ext cx="4114800" cy="365125"/>
          </a:xfrm>
        </p:spPr>
        <p:txBody>
          <a:bodyPr/>
          <a:lstStyle/>
          <a:p>
            <a:r>
              <a:rPr lang="en-GB" dirty="0" err="1"/>
              <a:t>Doumouras</a:t>
            </a:r>
            <a:r>
              <a:rPr lang="en-GB" dirty="0"/>
              <a:t> et al. 2018 Annals of Surgery</a:t>
            </a:r>
          </a:p>
        </p:txBody>
      </p:sp>
      <p:grpSp>
        <p:nvGrpSpPr>
          <p:cNvPr id="11" name="Group 10">
            <a:extLst>
              <a:ext uri="{FF2B5EF4-FFF2-40B4-BE49-F238E27FC236}">
                <a16:creationId xmlns:a16="http://schemas.microsoft.com/office/drawing/2014/main" id="{2491E352-8B72-400A-871A-BA749AC4B71A}"/>
              </a:ext>
            </a:extLst>
          </p:cNvPr>
          <p:cNvGrpSpPr/>
          <p:nvPr/>
        </p:nvGrpSpPr>
        <p:grpSpPr>
          <a:xfrm>
            <a:off x="511110" y="1405053"/>
            <a:ext cx="11169779" cy="4047894"/>
            <a:chOff x="378746" y="1512268"/>
            <a:chExt cx="11169779" cy="4047894"/>
          </a:xfrm>
        </p:grpSpPr>
        <p:pic>
          <p:nvPicPr>
            <p:cNvPr id="6" name="Picture 5">
              <a:extLst>
                <a:ext uri="{FF2B5EF4-FFF2-40B4-BE49-F238E27FC236}">
                  <a16:creationId xmlns:a16="http://schemas.microsoft.com/office/drawing/2014/main" id="{63CD6FA3-B077-44D5-B26F-45205609767B}"/>
                </a:ext>
              </a:extLst>
            </p:cNvPr>
            <p:cNvPicPr>
              <a:picLocks noChangeAspect="1"/>
            </p:cNvPicPr>
            <p:nvPr/>
          </p:nvPicPr>
          <p:blipFill rotWithShape="1">
            <a:blip r:embed="rId3"/>
            <a:srcRect l="1485" t="1030" r="50000" b="4667"/>
            <a:stretch/>
          </p:blipFill>
          <p:spPr>
            <a:xfrm>
              <a:off x="378746" y="1512268"/>
              <a:ext cx="5553281" cy="4047894"/>
            </a:xfrm>
            <a:prstGeom prst="rect">
              <a:avLst/>
            </a:prstGeom>
          </p:spPr>
        </p:pic>
        <p:pic>
          <p:nvPicPr>
            <p:cNvPr id="10" name="Picture 9">
              <a:extLst>
                <a:ext uri="{FF2B5EF4-FFF2-40B4-BE49-F238E27FC236}">
                  <a16:creationId xmlns:a16="http://schemas.microsoft.com/office/drawing/2014/main" id="{C09F4322-7DEB-4BAF-9A42-92779868C5AF}"/>
                </a:ext>
              </a:extLst>
            </p:cNvPr>
            <p:cNvPicPr>
              <a:picLocks noChangeAspect="1"/>
            </p:cNvPicPr>
            <p:nvPr/>
          </p:nvPicPr>
          <p:blipFill rotWithShape="1">
            <a:blip r:embed="rId4"/>
            <a:srcRect l="862" t="699" r="50000" b="4862"/>
            <a:stretch/>
          </p:blipFill>
          <p:spPr>
            <a:xfrm>
              <a:off x="5932027" y="1512268"/>
              <a:ext cx="5616498" cy="4047894"/>
            </a:xfrm>
            <a:prstGeom prst="rect">
              <a:avLst/>
            </a:prstGeom>
          </p:spPr>
        </p:pic>
      </p:grpSp>
    </p:spTree>
    <p:extLst>
      <p:ext uri="{BB962C8B-B14F-4D97-AF65-F5344CB8AC3E}">
        <p14:creationId xmlns:p14="http://schemas.microsoft.com/office/powerpoint/2010/main" val="1832446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E7A75-A527-9414-BEE3-5F26837EE608}"/>
              </a:ext>
            </a:extLst>
          </p:cNvPr>
          <p:cNvSpPr>
            <a:spLocks noGrp="1"/>
          </p:cNvSpPr>
          <p:nvPr>
            <p:ph type="title"/>
          </p:nvPr>
        </p:nvSpPr>
        <p:spPr/>
        <p:txBody>
          <a:bodyPr/>
          <a:lstStyle/>
          <a:p>
            <a:r>
              <a:rPr lang="en-GB" dirty="0"/>
              <a:t>Do we need fellowships?</a:t>
            </a:r>
          </a:p>
        </p:txBody>
      </p:sp>
      <p:sp>
        <p:nvSpPr>
          <p:cNvPr id="3" name="Content Placeholder 2">
            <a:extLst>
              <a:ext uri="{FF2B5EF4-FFF2-40B4-BE49-F238E27FC236}">
                <a16:creationId xmlns:a16="http://schemas.microsoft.com/office/drawing/2014/main" id="{F2B0B42C-76AC-F944-B458-B66A757E2AE3}"/>
              </a:ext>
            </a:extLst>
          </p:cNvPr>
          <p:cNvSpPr>
            <a:spLocks noGrp="1"/>
          </p:cNvSpPr>
          <p:nvPr>
            <p:ph idx="1"/>
          </p:nvPr>
        </p:nvSpPr>
        <p:spPr>
          <a:xfrm>
            <a:off x="1569492" y="3265226"/>
            <a:ext cx="10015466" cy="3291297"/>
          </a:xfrm>
        </p:spPr>
        <p:txBody>
          <a:bodyPr>
            <a:normAutofit/>
          </a:bodyPr>
          <a:lstStyle/>
          <a:p>
            <a:r>
              <a:rPr lang="en-GB" sz="2400" i="1" dirty="0"/>
              <a:t>“CCT requirements are inadequate for Consultant practice”:</a:t>
            </a:r>
            <a:r>
              <a:rPr lang="en-GB" sz="2400" b="1" i="1" dirty="0"/>
              <a:t> 	</a:t>
            </a:r>
            <a:r>
              <a:rPr lang="en-GB" sz="2400" b="1" dirty="0">
                <a:solidFill>
                  <a:schemeClr val="accent6">
                    <a:lumMod val="75000"/>
                  </a:schemeClr>
                </a:solidFill>
              </a:rPr>
              <a:t>74.7%</a:t>
            </a:r>
            <a:r>
              <a:rPr lang="en-GB" sz="2400" b="1" dirty="0"/>
              <a:t> </a:t>
            </a:r>
            <a:endParaRPr lang="en-GB" sz="2400" i="1" dirty="0"/>
          </a:p>
          <a:p>
            <a:pPr marL="800100" lvl="1" indent="-342900">
              <a:buFont typeface="Arial" panose="020B0604020202020204" pitchFamily="34" charset="0"/>
              <a:buChar char="•"/>
            </a:pPr>
            <a:r>
              <a:rPr lang="en-GB" sz="2000" dirty="0"/>
              <a:t>75.7% trainee vs. 73.2% consultant</a:t>
            </a:r>
          </a:p>
          <a:p>
            <a:endParaRPr lang="en-GB" sz="2400" dirty="0"/>
          </a:p>
          <a:p>
            <a:r>
              <a:rPr lang="en-GB" sz="2400" i="1" dirty="0"/>
              <a:t>“Fellowship is necessary for Consultant appointment”:</a:t>
            </a:r>
            <a:r>
              <a:rPr lang="en-GB" sz="2400" dirty="0">
                <a:solidFill>
                  <a:schemeClr val="accent6">
                    <a:lumMod val="75000"/>
                  </a:schemeClr>
                </a:solidFill>
              </a:rPr>
              <a:t> 		</a:t>
            </a:r>
            <a:r>
              <a:rPr lang="en-GB" sz="2400" b="1" dirty="0">
                <a:solidFill>
                  <a:schemeClr val="accent6">
                    <a:lumMod val="75000"/>
                  </a:schemeClr>
                </a:solidFill>
              </a:rPr>
              <a:t>17.4% </a:t>
            </a:r>
            <a:endParaRPr lang="en-GB" sz="2400" b="1" i="1" dirty="0">
              <a:solidFill>
                <a:schemeClr val="accent6">
                  <a:lumMod val="75000"/>
                </a:schemeClr>
              </a:solidFill>
            </a:endParaRPr>
          </a:p>
          <a:p>
            <a:pPr marL="800100" lvl="1" indent="-342900">
              <a:buFont typeface="Arial" panose="020B0604020202020204" pitchFamily="34" charset="0"/>
              <a:buChar char="•"/>
            </a:pPr>
            <a:r>
              <a:rPr lang="en-GB" sz="2000" dirty="0"/>
              <a:t>11.8% trainee vs. 25.8% consultant</a:t>
            </a:r>
          </a:p>
          <a:p>
            <a:endParaRPr lang="en-GB" sz="2400" dirty="0"/>
          </a:p>
          <a:p>
            <a:r>
              <a:rPr lang="en-GB" sz="2400" dirty="0"/>
              <a:t>“Recognise the advantages of a fellowship”: 				</a:t>
            </a:r>
            <a:r>
              <a:rPr lang="en-GB" sz="2400" b="1" dirty="0">
                <a:solidFill>
                  <a:schemeClr val="accent6">
                    <a:lumMod val="75000"/>
                  </a:schemeClr>
                </a:solidFill>
              </a:rPr>
              <a:t>73.4%</a:t>
            </a:r>
            <a:r>
              <a:rPr lang="en-GB" sz="2400" b="1" dirty="0"/>
              <a:t> </a:t>
            </a:r>
          </a:p>
        </p:txBody>
      </p:sp>
      <p:pic>
        <p:nvPicPr>
          <p:cNvPr id="4" name="Picture 3">
            <a:extLst>
              <a:ext uri="{FF2B5EF4-FFF2-40B4-BE49-F238E27FC236}">
                <a16:creationId xmlns:a16="http://schemas.microsoft.com/office/drawing/2014/main" id="{FD5394E2-5EE3-0AD4-10A6-410095C553B8}"/>
              </a:ext>
            </a:extLst>
          </p:cNvPr>
          <p:cNvPicPr>
            <a:picLocks noChangeAspect="1"/>
          </p:cNvPicPr>
          <p:nvPr/>
        </p:nvPicPr>
        <p:blipFill>
          <a:blip r:embed="rId3"/>
          <a:srcRect t="2074" b="15178"/>
          <a:stretch>
            <a:fillRect/>
          </a:stretch>
        </p:blipFill>
        <p:spPr>
          <a:xfrm>
            <a:off x="306791" y="1029482"/>
            <a:ext cx="5492132" cy="2027618"/>
          </a:xfrm>
          <a:prstGeom prst="rect">
            <a:avLst/>
          </a:prstGeom>
          <a:ln>
            <a:solidFill>
              <a:schemeClr val="accent1"/>
            </a:solidFill>
          </a:ln>
        </p:spPr>
      </p:pic>
      <p:pic>
        <p:nvPicPr>
          <p:cNvPr id="5" name="Picture 4">
            <a:extLst>
              <a:ext uri="{FF2B5EF4-FFF2-40B4-BE49-F238E27FC236}">
                <a16:creationId xmlns:a16="http://schemas.microsoft.com/office/drawing/2014/main" id="{459B5739-2E0F-E4EE-114C-20F994ECEE9E}"/>
              </a:ext>
            </a:extLst>
          </p:cNvPr>
          <p:cNvPicPr>
            <a:picLocks noChangeAspect="1"/>
          </p:cNvPicPr>
          <p:nvPr/>
        </p:nvPicPr>
        <p:blipFill>
          <a:blip r:embed="rId4"/>
          <a:stretch>
            <a:fillRect/>
          </a:stretch>
        </p:blipFill>
        <p:spPr>
          <a:xfrm>
            <a:off x="6577225" y="1325563"/>
            <a:ext cx="3638266" cy="1177705"/>
          </a:xfrm>
          <a:prstGeom prst="rect">
            <a:avLst/>
          </a:prstGeom>
        </p:spPr>
      </p:pic>
      <p:sp>
        <p:nvSpPr>
          <p:cNvPr id="6" name="Oval 5">
            <a:extLst>
              <a:ext uri="{FF2B5EF4-FFF2-40B4-BE49-F238E27FC236}">
                <a16:creationId xmlns:a16="http://schemas.microsoft.com/office/drawing/2014/main" id="{04E13C92-2AFC-B3C4-06D0-478D294525B6}"/>
              </a:ext>
            </a:extLst>
          </p:cNvPr>
          <p:cNvSpPr/>
          <p:nvPr/>
        </p:nvSpPr>
        <p:spPr>
          <a:xfrm>
            <a:off x="9498983" y="4189862"/>
            <a:ext cx="1433015" cy="1091821"/>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04316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6F5CE60-0AA3-A70E-B82C-AD0A43AAB723}"/>
              </a:ext>
            </a:extLst>
          </p:cNvPr>
          <p:cNvGrpSpPr/>
          <p:nvPr/>
        </p:nvGrpSpPr>
        <p:grpSpPr>
          <a:xfrm>
            <a:off x="6923313" y="101600"/>
            <a:ext cx="3875315" cy="6191475"/>
            <a:chOff x="6760263" y="301400"/>
            <a:chExt cx="3875315" cy="6191475"/>
          </a:xfrm>
        </p:grpSpPr>
        <p:pic>
          <p:nvPicPr>
            <p:cNvPr id="3" name="Picture 2">
              <a:extLst>
                <a:ext uri="{FF2B5EF4-FFF2-40B4-BE49-F238E27FC236}">
                  <a16:creationId xmlns:a16="http://schemas.microsoft.com/office/drawing/2014/main" id="{2356F2B7-C40C-564E-5B68-9874EC12D27D}"/>
                </a:ext>
              </a:extLst>
            </p:cNvPr>
            <p:cNvPicPr>
              <a:picLocks noChangeAspect="1"/>
            </p:cNvPicPr>
            <p:nvPr/>
          </p:nvPicPr>
          <p:blipFill>
            <a:blip r:embed="rId3"/>
            <a:srcRect l="16671" t="9850" r="18818" b="21439"/>
            <a:stretch>
              <a:fillRect/>
            </a:stretch>
          </p:blipFill>
          <p:spPr>
            <a:xfrm>
              <a:off x="6760263" y="301400"/>
              <a:ext cx="3875315" cy="6191475"/>
            </a:xfrm>
            <a:prstGeom prst="rect">
              <a:avLst/>
            </a:prstGeom>
          </p:spPr>
        </p:pic>
        <p:pic>
          <p:nvPicPr>
            <p:cNvPr id="14" name="Picture 8" descr="Location pin">
              <a:extLst>
                <a:ext uri="{FF2B5EF4-FFF2-40B4-BE49-F238E27FC236}">
                  <a16:creationId xmlns:a16="http://schemas.microsoft.com/office/drawing/2014/main" id="{6F6E03D0-EAAF-0355-6147-514E9073C21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8572762" y="5532056"/>
              <a:ext cx="415315" cy="43200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descr="Shape&#10;&#10;Description automatically generated with medium confidence">
            <a:extLst>
              <a:ext uri="{FF2B5EF4-FFF2-40B4-BE49-F238E27FC236}">
                <a16:creationId xmlns:a16="http://schemas.microsoft.com/office/drawing/2014/main" id="{E5D6554C-DCE0-45CD-9640-C500519792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858" y="218575"/>
            <a:ext cx="2906486" cy="1234260"/>
          </a:xfrm>
          <a:prstGeom prst="rect">
            <a:avLst/>
          </a:prstGeom>
        </p:spPr>
      </p:pic>
      <p:sp>
        <p:nvSpPr>
          <p:cNvPr id="32" name="Content Placeholder 31">
            <a:extLst>
              <a:ext uri="{FF2B5EF4-FFF2-40B4-BE49-F238E27FC236}">
                <a16:creationId xmlns:a16="http://schemas.microsoft.com/office/drawing/2014/main" id="{EB770AC3-5D2B-205C-011F-F26538A81461}"/>
              </a:ext>
            </a:extLst>
          </p:cNvPr>
          <p:cNvSpPr>
            <a:spLocks noGrp="1"/>
          </p:cNvSpPr>
          <p:nvPr>
            <p:ph idx="1"/>
          </p:nvPr>
        </p:nvSpPr>
        <p:spPr/>
        <p:txBody>
          <a:bodyPr/>
          <a:lstStyle/>
          <a:p>
            <a:endParaRPr lang="en-GB" dirty="0"/>
          </a:p>
          <a:p>
            <a:r>
              <a:rPr lang="en-GB" dirty="0"/>
              <a:t>2008 First national accredited fellowship</a:t>
            </a:r>
          </a:p>
        </p:txBody>
      </p:sp>
      <p:pic>
        <p:nvPicPr>
          <p:cNvPr id="34" name="Picture 33">
            <a:extLst>
              <a:ext uri="{FF2B5EF4-FFF2-40B4-BE49-F238E27FC236}">
                <a16:creationId xmlns:a16="http://schemas.microsoft.com/office/drawing/2014/main" id="{279F6A74-1C2A-0447-242C-0617012616DE}"/>
              </a:ext>
            </a:extLst>
          </p:cNvPr>
          <p:cNvPicPr>
            <a:picLocks noChangeAspect="1"/>
          </p:cNvPicPr>
          <p:nvPr/>
        </p:nvPicPr>
        <p:blipFill rotWithShape="1">
          <a:blip r:embed="rId7"/>
          <a:srcRect r="7558"/>
          <a:stretch/>
        </p:blipFill>
        <p:spPr>
          <a:xfrm>
            <a:off x="2257923" y="2921401"/>
            <a:ext cx="3245667" cy="2410855"/>
          </a:xfrm>
          <a:prstGeom prst="rect">
            <a:avLst/>
          </a:prstGeom>
        </p:spPr>
      </p:pic>
      <p:pic>
        <p:nvPicPr>
          <p:cNvPr id="36" name="Picture 2" descr="BOMSS">
            <a:extLst>
              <a:ext uri="{FF2B5EF4-FFF2-40B4-BE49-F238E27FC236}">
                <a16:creationId xmlns:a16="http://schemas.microsoft.com/office/drawing/2014/main" id="{D15EE9E9-C1F1-99E6-2786-96D1611DEA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405" y="139959"/>
            <a:ext cx="2406984" cy="1391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929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50C00-CDB3-FB6C-A949-7997C51B9DC5}"/>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483706B2-3F17-8D45-BB94-48605B69B1AF}"/>
              </a:ext>
            </a:extLst>
          </p:cNvPr>
          <p:cNvGrpSpPr/>
          <p:nvPr/>
        </p:nvGrpSpPr>
        <p:grpSpPr>
          <a:xfrm>
            <a:off x="6923313" y="101600"/>
            <a:ext cx="3875315" cy="6191475"/>
            <a:chOff x="6760263" y="301400"/>
            <a:chExt cx="3875315" cy="6191475"/>
          </a:xfrm>
        </p:grpSpPr>
        <p:pic>
          <p:nvPicPr>
            <p:cNvPr id="3" name="Picture 2">
              <a:extLst>
                <a:ext uri="{FF2B5EF4-FFF2-40B4-BE49-F238E27FC236}">
                  <a16:creationId xmlns:a16="http://schemas.microsoft.com/office/drawing/2014/main" id="{3283502D-063D-4B86-CF23-2268F4A5F9FB}"/>
                </a:ext>
              </a:extLst>
            </p:cNvPr>
            <p:cNvPicPr>
              <a:picLocks noChangeAspect="1"/>
            </p:cNvPicPr>
            <p:nvPr/>
          </p:nvPicPr>
          <p:blipFill>
            <a:blip r:embed="rId3"/>
            <a:srcRect l="16671" t="9850" r="18818" b="21439"/>
            <a:stretch>
              <a:fillRect/>
            </a:stretch>
          </p:blipFill>
          <p:spPr>
            <a:xfrm>
              <a:off x="6760263" y="301400"/>
              <a:ext cx="3875315" cy="6191475"/>
            </a:xfrm>
            <a:prstGeom prst="rect">
              <a:avLst/>
            </a:prstGeom>
          </p:spPr>
        </p:pic>
        <p:grpSp>
          <p:nvGrpSpPr>
            <p:cNvPr id="22" name="Group 21">
              <a:extLst>
                <a:ext uri="{FF2B5EF4-FFF2-40B4-BE49-F238E27FC236}">
                  <a16:creationId xmlns:a16="http://schemas.microsoft.com/office/drawing/2014/main" id="{BD361004-9F29-DBD5-D148-54DA34F75AF5}"/>
                </a:ext>
              </a:extLst>
            </p:cNvPr>
            <p:cNvGrpSpPr/>
            <p:nvPr/>
          </p:nvGrpSpPr>
          <p:grpSpPr>
            <a:xfrm>
              <a:off x="8317276" y="3165522"/>
              <a:ext cx="1835692" cy="3167342"/>
              <a:chOff x="8317276" y="3165522"/>
              <a:chExt cx="1835692" cy="3167342"/>
            </a:xfrm>
          </p:grpSpPr>
          <p:pic>
            <p:nvPicPr>
              <p:cNvPr id="1032" name="Picture 8" descr="Location pin">
                <a:extLst>
                  <a:ext uri="{FF2B5EF4-FFF2-40B4-BE49-F238E27FC236}">
                    <a16:creationId xmlns:a16="http://schemas.microsoft.com/office/drawing/2014/main" id="{C5F0AB77-A71A-1AD0-7793-6D7E24D4C33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654038" y="5077777"/>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Location pin">
                <a:extLst>
                  <a:ext uri="{FF2B5EF4-FFF2-40B4-BE49-F238E27FC236}">
                    <a16:creationId xmlns:a16="http://schemas.microsoft.com/office/drawing/2014/main" id="{76DF23E7-C170-EFA1-5D12-F5210002B856}"/>
                  </a:ext>
                </a:extLst>
              </p:cNvPr>
              <p:cNvPicPr>
                <a:picLocks noChangeAspect="1" noChangeArrowheads="1"/>
              </p:cNvPicPr>
              <p:nvPr/>
            </p:nvPicPr>
            <p:blipFill rotWithShape="1">
              <a:blip r:embed="rId4">
                <a:extLst>
                  <a:ext uri="{BEBA8EAE-BF5A-486C-A8C5-ECC9F3942E4B}">
                    <a14:imgProps xmlns:a14="http://schemas.microsoft.com/office/drawing/2010/main">
                      <a14:imgLayer r:embed="rId6">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124264" y="3165522"/>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Location pin">
                <a:extLst>
                  <a:ext uri="{FF2B5EF4-FFF2-40B4-BE49-F238E27FC236}">
                    <a16:creationId xmlns:a16="http://schemas.microsoft.com/office/drawing/2014/main" id="{6CA640F6-7271-C05E-0EDF-806A6A10CC5F}"/>
                  </a:ext>
                </a:extLst>
              </p:cNvPr>
              <p:cNvPicPr>
                <a:picLocks noChangeAspect="1" noChangeArrowheads="1"/>
              </p:cNvPicPr>
              <p:nvPr/>
            </p:nvPicPr>
            <p:blipFill rotWithShape="1">
              <a:blip r:embed="rId4">
                <a:extLst>
                  <a:ext uri="{BEBA8EAE-BF5A-486C-A8C5-ECC9F3942E4B}">
                    <a14:imgProps xmlns:a14="http://schemas.microsoft.com/office/drawing/2010/main">
                      <a14:imgLayer r:embed="rId7">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124264" y="4401521"/>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Location pin">
                <a:extLst>
                  <a:ext uri="{FF2B5EF4-FFF2-40B4-BE49-F238E27FC236}">
                    <a16:creationId xmlns:a16="http://schemas.microsoft.com/office/drawing/2014/main" id="{46C51E8C-1A2F-B93E-2A3F-6C7CB46454EE}"/>
                  </a:ext>
                </a:extLst>
              </p:cNvPr>
              <p:cNvPicPr>
                <a:picLocks noChangeAspect="1" noChangeArrowheads="1"/>
              </p:cNvPicPr>
              <p:nvPr/>
            </p:nvPicPr>
            <p:blipFill rotWithShape="1">
              <a:blip r:embed="rId4">
                <a:extLst>
                  <a:ext uri="{BEBA8EAE-BF5A-486C-A8C5-ECC9F3942E4B}">
                    <a14:imgProps xmlns:a14="http://schemas.microsoft.com/office/drawing/2010/main">
                      <a14:imgLayer r:embed="rId7">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8317276" y="5900864"/>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Location pin">
                <a:extLst>
                  <a:ext uri="{FF2B5EF4-FFF2-40B4-BE49-F238E27FC236}">
                    <a16:creationId xmlns:a16="http://schemas.microsoft.com/office/drawing/2014/main" id="{A62F6C2B-4151-DED6-F16C-970BBE4C8575}"/>
                  </a:ext>
                </a:extLst>
              </p:cNvPr>
              <p:cNvPicPr>
                <a:picLocks noChangeAspect="1" noChangeArrowheads="1"/>
              </p:cNvPicPr>
              <p:nvPr/>
            </p:nvPicPr>
            <p:blipFill rotWithShape="1">
              <a:blip r:embed="rId4">
                <a:extLst>
                  <a:ext uri="{BEBA8EAE-BF5A-486C-A8C5-ECC9F3942E4B}">
                    <a14:imgProps xmlns:a14="http://schemas.microsoft.com/office/drawing/2010/main">
                      <a14:imgLayer r:embed="rId8">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8572762" y="5532056"/>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Location pin">
                <a:extLst>
                  <a:ext uri="{FF2B5EF4-FFF2-40B4-BE49-F238E27FC236}">
                    <a16:creationId xmlns:a16="http://schemas.microsoft.com/office/drawing/2014/main" id="{E0B2052F-4D0D-0CB3-2CB0-BA790F91A61E}"/>
                  </a:ext>
                </a:extLst>
              </p:cNvPr>
              <p:cNvPicPr>
                <a:picLocks noChangeAspect="1" noChangeArrowheads="1"/>
              </p:cNvPicPr>
              <p:nvPr/>
            </p:nvPicPr>
            <p:blipFill rotWithShape="1">
              <a:blip r:embed="rId4">
                <a:extLst>
                  <a:ext uri="{BEBA8EAE-BF5A-486C-A8C5-ECC9F3942E4B}">
                    <a14:imgProps xmlns:a14="http://schemas.microsoft.com/office/drawing/2010/main">
                      <a14:imgLayer r:embed="rId8">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8708949" y="4589434"/>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Location pin">
                <a:extLst>
                  <a:ext uri="{FF2B5EF4-FFF2-40B4-BE49-F238E27FC236}">
                    <a16:creationId xmlns:a16="http://schemas.microsoft.com/office/drawing/2014/main" id="{7C4018D6-2E0B-40BB-6881-8A6AC82E1C6C}"/>
                  </a:ext>
                </a:extLst>
              </p:cNvPr>
              <p:cNvPicPr>
                <a:picLocks noChangeAspect="1" noChangeArrowheads="1"/>
              </p:cNvPicPr>
              <p:nvPr/>
            </p:nvPicPr>
            <p:blipFill rotWithShape="1">
              <a:blip r:embed="rId4">
                <a:extLst>
                  <a:ext uri="{BEBA8EAE-BF5A-486C-A8C5-ECC9F3942E4B}">
                    <a14:imgProps xmlns:a14="http://schemas.microsoft.com/office/drawing/2010/main">
                      <a14:imgLayer r:embed="rId7">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342874" y="5316056"/>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Location pin">
                <a:extLst>
                  <a:ext uri="{FF2B5EF4-FFF2-40B4-BE49-F238E27FC236}">
                    <a16:creationId xmlns:a16="http://schemas.microsoft.com/office/drawing/2014/main" id="{354B19D7-6F9A-129D-8B98-BF5DFE36DF4C}"/>
                  </a:ext>
                </a:extLst>
              </p:cNvPr>
              <p:cNvPicPr>
                <a:picLocks noChangeAspect="1" noChangeArrowheads="1"/>
              </p:cNvPicPr>
              <p:nvPr/>
            </p:nvPicPr>
            <p:blipFill rotWithShape="1">
              <a:blip r:embed="rId4">
                <a:extLst>
                  <a:ext uri="{BEBA8EAE-BF5A-486C-A8C5-ECC9F3942E4B}">
                    <a14:imgProps xmlns:a14="http://schemas.microsoft.com/office/drawing/2010/main">
                      <a14:imgLayer r:embed="rId8">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737653" y="5196917"/>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Location pin">
                <a:extLst>
                  <a:ext uri="{FF2B5EF4-FFF2-40B4-BE49-F238E27FC236}">
                    <a16:creationId xmlns:a16="http://schemas.microsoft.com/office/drawing/2014/main" id="{26F97E3D-667E-D62A-0B97-F831D2474F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7">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542684" y="5302640"/>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Location pin">
                <a:extLst>
                  <a:ext uri="{FF2B5EF4-FFF2-40B4-BE49-F238E27FC236}">
                    <a16:creationId xmlns:a16="http://schemas.microsoft.com/office/drawing/2014/main" id="{4C614736-3EE5-D9AA-764C-94AAAEE9F177}"/>
                  </a:ext>
                </a:extLst>
              </p:cNvPr>
              <p:cNvPicPr>
                <a:picLocks noChangeAspect="1" noChangeArrowheads="1"/>
              </p:cNvPicPr>
              <p:nvPr/>
            </p:nvPicPr>
            <p:blipFill rotWithShape="1">
              <a:blip r:embed="rId4">
                <a:extLst>
                  <a:ext uri="{BEBA8EAE-BF5A-486C-A8C5-ECC9F3942E4B}">
                    <a14:imgProps xmlns:a14="http://schemas.microsoft.com/office/drawing/2010/main">
                      <a14:imgLayer r:embed="rId8">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8885751" y="5230682"/>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Location pin">
                <a:extLst>
                  <a:ext uri="{FF2B5EF4-FFF2-40B4-BE49-F238E27FC236}">
                    <a16:creationId xmlns:a16="http://schemas.microsoft.com/office/drawing/2014/main" id="{9FEB1F2C-1F80-04B2-C02C-1A1784B9D614}"/>
                  </a:ext>
                </a:extLst>
              </p:cNvPr>
              <p:cNvPicPr>
                <a:picLocks noChangeAspect="1" noChangeArrowheads="1"/>
              </p:cNvPicPr>
              <p:nvPr/>
            </p:nvPicPr>
            <p:blipFill rotWithShape="1">
              <a:blip r:embed="rId4">
                <a:extLst>
                  <a:ext uri="{BEBA8EAE-BF5A-486C-A8C5-ECC9F3942E4B}">
                    <a14:imgProps xmlns:a14="http://schemas.microsoft.com/office/drawing/2010/main">
                      <a14:imgLayer r:embed="rId8">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426003" y="5684056"/>
                <a:ext cx="415315" cy="4320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5" name="Content Placeholder 24">
            <a:extLst>
              <a:ext uri="{FF2B5EF4-FFF2-40B4-BE49-F238E27FC236}">
                <a16:creationId xmlns:a16="http://schemas.microsoft.com/office/drawing/2014/main" id="{F90F9667-0CB0-19AB-70ED-EDE57AF89571}"/>
              </a:ext>
            </a:extLst>
          </p:cNvPr>
          <p:cNvSpPr>
            <a:spLocks noGrp="1"/>
          </p:cNvSpPr>
          <p:nvPr>
            <p:ph idx="1"/>
          </p:nvPr>
        </p:nvSpPr>
        <p:spPr>
          <a:xfrm>
            <a:off x="2146999" y="1606441"/>
            <a:ext cx="4807857" cy="5031092"/>
          </a:xfrm>
        </p:spPr>
        <p:txBody>
          <a:bodyPr>
            <a:noAutofit/>
          </a:bodyPr>
          <a:lstStyle/>
          <a:p>
            <a:pPr>
              <a:lnSpc>
                <a:spcPct val="100000"/>
              </a:lnSpc>
              <a:spcBef>
                <a:spcPts val="400"/>
              </a:spcBef>
            </a:pPr>
            <a:r>
              <a:rPr lang="en-GB" sz="2000" b="1" dirty="0">
                <a:solidFill>
                  <a:srgbClr val="0D4773"/>
                </a:solidFill>
              </a:rPr>
              <a:t>Bariatric Surgery</a:t>
            </a:r>
          </a:p>
          <a:p>
            <a:pPr marL="457200" indent="-457200">
              <a:lnSpc>
                <a:spcPct val="100000"/>
              </a:lnSpc>
              <a:spcBef>
                <a:spcPts val="400"/>
              </a:spcBef>
              <a:buFont typeface="Arial" panose="020B0604020202020204" pitchFamily="34" charset="0"/>
              <a:buChar char="•"/>
            </a:pPr>
            <a:r>
              <a:rPr lang="en-GB" sz="2000" dirty="0"/>
              <a:t>University College London</a:t>
            </a:r>
          </a:p>
          <a:p>
            <a:pPr marL="457200" indent="-457200">
              <a:lnSpc>
                <a:spcPct val="100000"/>
              </a:lnSpc>
              <a:spcBef>
                <a:spcPts val="400"/>
              </a:spcBef>
              <a:buFont typeface="Arial" panose="020B0604020202020204" pitchFamily="34" charset="0"/>
              <a:buChar char="•"/>
            </a:pPr>
            <a:r>
              <a:rPr lang="en-GB" sz="2000" dirty="0"/>
              <a:t>Imperial College London</a:t>
            </a:r>
          </a:p>
          <a:p>
            <a:pPr marL="457200" indent="-457200">
              <a:lnSpc>
                <a:spcPct val="100000"/>
              </a:lnSpc>
              <a:spcBef>
                <a:spcPts val="400"/>
              </a:spcBef>
              <a:buFont typeface="Arial" panose="020B0604020202020204" pitchFamily="34" charset="0"/>
              <a:buChar char="•"/>
            </a:pPr>
            <a:r>
              <a:rPr lang="en-GB" sz="2000" dirty="0"/>
              <a:t>University Hospitals Sussex, Chichester</a:t>
            </a:r>
          </a:p>
          <a:p>
            <a:pPr marL="457200" indent="-457200">
              <a:lnSpc>
                <a:spcPct val="100000"/>
              </a:lnSpc>
              <a:spcBef>
                <a:spcPts val="400"/>
              </a:spcBef>
              <a:buFont typeface="Arial" panose="020B0604020202020204" pitchFamily="34" charset="0"/>
              <a:buChar char="•"/>
            </a:pPr>
            <a:r>
              <a:rPr lang="en-GB" sz="2000" dirty="0"/>
              <a:t>North Bristol</a:t>
            </a:r>
          </a:p>
          <a:p>
            <a:pPr marL="457200" indent="-457200">
              <a:lnSpc>
                <a:spcPct val="100000"/>
              </a:lnSpc>
              <a:spcBef>
                <a:spcPts val="400"/>
              </a:spcBef>
              <a:buFont typeface="Arial" panose="020B0604020202020204" pitchFamily="34" charset="0"/>
              <a:buChar char="•"/>
            </a:pPr>
            <a:r>
              <a:rPr lang="en-GB" sz="2000" dirty="0"/>
              <a:t>Luton</a:t>
            </a:r>
          </a:p>
          <a:p>
            <a:pPr marL="457200" indent="-457200">
              <a:lnSpc>
                <a:spcPct val="100000"/>
              </a:lnSpc>
              <a:spcBef>
                <a:spcPts val="400"/>
              </a:spcBef>
              <a:buFont typeface="Arial" panose="020B0604020202020204" pitchFamily="34" charset="0"/>
              <a:buChar char="•"/>
            </a:pPr>
            <a:r>
              <a:rPr lang="en-GB" sz="2000" dirty="0"/>
              <a:t>East Midlands, Derby</a:t>
            </a:r>
          </a:p>
          <a:p>
            <a:pPr marL="457200" indent="-457200">
              <a:lnSpc>
                <a:spcPct val="100000"/>
              </a:lnSpc>
              <a:spcBef>
                <a:spcPts val="400"/>
              </a:spcBef>
              <a:buFont typeface="Arial" panose="020B0604020202020204" pitchFamily="34" charset="0"/>
              <a:buChar char="•"/>
            </a:pPr>
            <a:r>
              <a:rPr lang="en-GB" sz="2000" dirty="0"/>
              <a:t>Shrewsbury</a:t>
            </a:r>
          </a:p>
          <a:p>
            <a:pPr marL="457200" indent="-457200">
              <a:lnSpc>
                <a:spcPct val="100000"/>
              </a:lnSpc>
              <a:spcBef>
                <a:spcPts val="400"/>
              </a:spcBef>
              <a:buFont typeface="Arial" panose="020B0604020202020204" pitchFamily="34" charset="0"/>
              <a:buChar char="•"/>
            </a:pPr>
            <a:r>
              <a:rPr lang="en-GB" sz="2000" dirty="0"/>
              <a:t>Sunderland</a:t>
            </a:r>
          </a:p>
          <a:p>
            <a:pPr>
              <a:lnSpc>
                <a:spcPct val="100000"/>
              </a:lnSpc>
              <a:spcBef>
                <a:spcPts val="400"/>
              </a:spcBef>
            </a:pPr>
            <a:endParaRPr lang="en-GB" sz="2000" dirty="0">
              <a:solidFill>
                <a:srgbClr val="0D4773"/>
              </a:solidFill>
            </a:endParaRPr>
          </a:p>
          <a:p>
            <a:pPr>
              <a:lnSpc>
                <a:spcPct val="100000"/>
              </a:lnSpc>
              <a:spcBef>
                <a:spcPts val="400"/>
              </a:spcBef>
            </a:pPr>
            <a:r>
              <a:rPr lang="en-GB" sz="2000" b="1" dirty="0">
                <a:solidFill>
                  <a:srgbClr val="0D4773"/>
                </a:solidFill>
              </a:rPr>
              <a:t>Joint Bariatric and Anti-reflux Surgery</a:t>
            </a:r>
          </a:p>
          <a:p>
            <a:pPr marL="457200" indent="-457200">
              <a:lnSpc>
                <a:spcPct val="100000"/>
              </a:lnSpc>
              <a:spcBef>
                <a:spcPts val="400"/>
              </a:spcBef>
              <a:buFont typeface="Arial" panose="020B0604020202020204" pitchFamily="34" charset="0"/>
              <a:buChar char="•"/>
            </a:pPr>
            <a:r>
              <a:rPr lang="en-GB" sz="2000" dirty="0"/>
              <a:t>Musgrove Park, Taunton</a:t>
            </a:r>
          </a:p>
          <a:p>
            <a:pPr marL="457200" indent="-457200">
              <a:lnSpc>
                <a:spcPct val="100000"/>
              </a:lnSpc>
              <a:spcBef>
                <a:spcPts val="400"/>
              </a:spcBef>
              <a:buFont typeface="Arial" panose="020B0604020202020204" pitchFamily="34" charset="0"/>
              <a:buChar char="•"/>
            </a:pPr>
            <a:r>
              <a:rPr lang="en-GB" sz="2000" dirty="0"/>
              <a:t>Ashford &amp; St Peters (Greater London)</a:t>
            </a:r>
          </a:p>
          <a:p>
            <a:pPr marL="457200" indent="-457200">
              <a:lnSpc>
                <a:spcPct val="100000"/>
              </a:lnSpc>
              <a:spcBef>
                <a:spcPts val="400"/>
              </a:spcBef>
              <a:buFont typeface="Arial" panose="020B0604020202020204" pitchFamily="34" charset="0"/>
              <a:buChar char="•"/>
            </a:pPr>
            <a:r>
              <a:rPr lang="en-GB" sz="2000" dirty="0"/>
              <a:t>Royal Cornwall</a:t>
            </a:r>
          </a:p>
        </p:txBody>
      </p:sp>
      <p:pic>
        <p:nvPicPr>
          <p:cNvPr id="7" name="Picture 6" descr="Shape&#10;&#10;Description automatically generated with medium confidence">
            <a:extLst>
              <a:ext uri="{FF2B5EF4-FFF2-40B4-BE49-F238E27FC236}">
                <a16:creationId xmlns:a16="http://schemas.microsoft.com/office/drawing/2014/main" id="{9EF420DC-B274-B405-3817-72CE89395B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9858" y="218575"/>
            <a:ext cx="2906486" cy="1234260"/>
          </a:xfrm>
          <a:prstGeom prst="rect">
            <a:avLst/>
          </a:prstGeom>
        </p:spPr>
      </p:pic>
      <p:pic>
        <p:nvPicPr>
          <p:cNvPr id="2" name="Picture 2" descr="BOMSS">
            <a:extLst>
              <a:ext uri="{FF2B5EF4-FFF2-40B4-BE49-F238E27FC236}">
                <a16:creationId xmlns:a16="http://schemas.microsoft.com/office/drawing/2014/main" id="{DD844F6E-4F5C-23F6-CD28-EB043BAA69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405" y="139959"/>
            <a:ext cx="2406984" cy="1391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131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258AA-D635-08C2-149E-3B91BAB37B87}"/>
            </a:ext>
          </a:extLst>
        </p:cNvPr>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48E9DBEE-4FFE-4E89-812F-705CF6096A09}"/>
              </a:ext>
            </a:extLst>
          </p:cNvPr>
          <p:cNvSpPr>
            <a:spLocks noGrp="1"/>
          </p:cNvSpPr>
          <p:nvPr>
            <p:ph idx="1"/>
          </p:nvPr>
        </p:nvSpPr>
        <p:spPr>
          <a:xfrm>
            <a:off x="2194121" y="1716998"/>
            <a:ext cx="3979460" cy="5317981"/>
          </a:xfrm>
        </p:spPr>
        <p:txBody>
          <a:bodyPr>
            <a:normAutofit/>
          </a:bodyPr>
          <a:lstStyle/>
          <a:p>
            <a:r>
              <a:rPr lang="en-GB" b="1" dirty="0"/>
              <a:t>Locally-funded</a:t>
            </a:r>
          </a:p>
          <a:p>
            <a:endParaRPr lang="en-GB" sz="2400" b="1" dirty="0"/>
          </a:p>
          <a:p>
            <a:r>
              <a:rPr lang="en-GB" sz="2400" b="1" dirty="0">
                <a:solidFill>
                  <a:srgbClr val="0D4773"/>
                </a:solidFill>
              </a:rPr>
              <a:t>Private sector</a:t>
            </a:r>
          </a:p>
          <a:p>
            <a:endParaRPr lang="en-GB" sz="2400" b="1" dirty="0">
              <a:solidFill>
                <a:srgbClr val="0D4773"/>
              </a:solidFill>
            </a:endParaRPr>
          </a:p>
          <a:p>
            <a:endParaRPr lang="en-GB" sz="2400" b="1" dirty="0">
              <a:solidFill>
                <a:srgbClr val="0D4773"/>
              </a:solidFill>
            </a:endParaRPr>
          </a:p>
          <a:p>
            <a:endParaRPr lang="en-GB" sz="2400" b="1" dirty="0">
              <a:solidFill>
                <a:srgbClr val="0D4773"/>
              </a:solidFill>
            </a:endParaRPr>
          </a:p>
          <a:p>
            <a:r>
              <a:rPr lang="en-GB" sz="2400" b="1" dirty="0">
                <a:solidFill>
                  <a:srgbClr val="0D4773"/>
                </a:solidFill>
              </a:rPr>
              <a:t>NHS</a:t>
            </a:r>
          </a:p>
          <a:p>
            <a:pPr marL="342900" indent="-342900">
              <a:buFont typeface="Arial" panose="020B0604020202020204" pitchFamily="34" charset="0"/>
              <a:buChar char="•"/>
            </a:pPr>
            <a:r>
              <a:rPr lang="en-GB" sz="2000" dirty="0"/>
              <a:t>Leeds</a:t>
            </a:r>
          </a:p>
          <a:p>
            <a:pPr marL="342900" indent="-342900">
              <a:buFont typeface="Arial" panose="020B0604020202020204" pitchFamily="34" charset="0"/>
              <a:buChar char="•"/>
            </a:pPr>
            <a:r>
              <a:rPr lang="en-GB" sz="2000" dirty="0"/>
              <a:t>Portsmouth</a:t>
            </a:r>
          </a:p>
          <a:p>
            <a:pPr marL="342900" indent="-342900">
              <a:buFont typeface="Arial" panose="020B0604020202020204" pitchFamily="34" charset="0"/>
              <a:buChar char="•"/>
            </a:pPr>
            <a:r>
              <a:rPr lang="en-GB" sz="2000" dirty="0"/>
              <a:t>Homerton, London</a:t>
            </a:r>
          </a:p>
          <a:p>
            <a:pPr marL="342900" indent="-342900">
              <a:buFont typeface="Arial" panose="020B0604020202020204" pitchFamily="34" charset="0"/>
              <a:buChar char="•"/>
            </a:pPr>
            <a:r>
              <a:rPr lang="en-GB" sz="2000" dirty="0"/>
              <a:t>Stoke</a:t>
            </a:r>
          </a:p>
        </p:txBody>
      </p:sp>
      <p:grpSp>
        <p:nvGrpSpPr>
          <p:cNvPr id="23" name="Group 22">
            <a:extLst>
              <a:ext uri="{FF2B5EF4-FFF2-40B4-BE49-F238E27FC236}">
                <a16:creationId xmlns:a16="http://schemas.microsoft.com/office/drawing/2014/main" id="{90B7872C-BCBC-ACDF-8734-E0BCD4602B20}"/>
              </a:ext>
            </a:extLst>
          </p:cNvPr>
          <p:cNvGrpSpPr/>
          <p:nvPr/>
        </p:nvGrpSpPr>
        <p:grpSpPr>
          <a:xfrm>
            <a:off x="6923313" y="101600"/>
            <a:ext cx="3875315" cy="6191475"/>
            <a:chOff x="6760263" y="301400"/>
            <a:chExt cx="3875315" cy="6191475"/>
          </a:xfrm>
        </p:grpSpPr>
        <p:pic>
          <p:nvPicPr>
            <p:cNvPr id="3" name="Picture 2">
              <a:extLst>
                <a:ext uri="{FF2B5EF4-FFF2-40B4-BE49-F238E27FC236}">
                  <a16:creationId xmlns:a16="http://schemas.microsoft.com/office/drawing/2014/main" id="{A96F3671-8877-9B33-11D6-ABF4AC7988C2}"/>
                </a:ext>
              </a:extLst>
            </p:cNvPr>
            <p:cNvPicPr>
              <a:picLocks noChangeAspect="1"/>
            </p:cNvPicPr>
            <p:nvPr/>
          </p:nvPicPr>
          <p:blipFill>
            <a:blip r:embed="rId3"/>
            <a:srcRect l="16671" t="9850" r="18818" b="21439"/>
            <a:stretch>
              <a:fillRect/>
            </a:stretch>
          </p:blipFill>
          <p:spPr>
            <a:xfrm>
              <a:off x="6760263" y="301400"/>
              <a:ext cx="3875315" cy="6191475"/>
            </a:xfrm>
            <a:prstGeom prst="rect">
              <a:avLst/>
            </a:prstGeom>
          </p:spPr>
        </p:pic>
        <p:grpSp>
          <p:nvGrpSpPr>
            <p:cNvPr id="22" name="Group 21">
              <a:extLst>
                <a:ext uri="{FF2B5EF4-FFF2-40B4-BE49-F238E27FC236}">
                  <a16:creationId xmlns:a16="http://schemas.microsoft.com/office/drawing/2014/main" id="{F25E8416-733B-991C-BDB3-FEAC90C8D717}"/>
                </a:ext>
              </a:extLst>
            </p:cNvPr>
            <p:cNvGrpSpPr/>
            <p:nvPr/>
          </p:nvGrpSpPr>
          <p:grpSpPr>
            <a:xfrm>
              <a:off x="8317276" y="3165522"/>
              <a:ext cx="1835692" cy="3167342"/>
              <a:chOff x="8317276" y="3165522"/>
              <a:chExt cx="1835692" cy="3167342"/>
            </a:xfrm>
          </p:grpSpPr>
          <p:pic>
            <p:nvPicPr>
              <p:cNvPr id="1032" name="Picture 8" descr="Location pin">
                <a:extLst>
                  <a:ext uri="{FF2B5EF4-FFF2-40B4-BE49-F238E27FC236}">
                    <a16:creationId xmlns:a16="http://schemas.microsoft.com/office/drawing/2014/main" id="{7316238D-A66E-B1CB-D962-82A3C553551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654038" y="5077777"/>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Location pin">
                <a:extLst>
                  <a:ext uri="{FF2B5EF4-FFF2-40B4-BE49-F238E27FC236}">
                    <a16:creationId xmlns:a16="http://schemas.microsoft.com/office/drawing/2014/main" id="{D5AB8AAA-AFC6-BE2C-F56B-953138A0C4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6">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124264" y="3165522"/>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Location pin">
                <a:extLst>
                  <a:ext uri="{FF2B5EF4-FFF2-40B4-BE49-F238E27FC236}">
                    <a16:creationId xmlns:a16="http://schemas.microsoft.com/office/drawing/2014/main" id="{43FB1D59-657A-1001-B23A-DA9D994CB452}"/>
                  </a:ext>
                </a:extLst>
              </p:cNvPr>
              <p:cNvPicPr>
                <a:picLocks noChangeAspect="1" noChangeArrowheads="1"/>
              </p:cNvPicPr>
              <p:nvPr/>
            </p:nvPicPr>
            <p:blipFill rotWithShape="1">
              <a:blip r:embed="rId4">
                <a:extLst>
                  <a:ext uri="{BEBA8EAE-BF5A-486C-A8C5-ECC9F3942E4B}">
                    <a14:imgProps xmlns:a14="http://schemas.microsoft.com/office/drawing/2010/main">
                      <a14:imgLayer r:embed="rId7">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124264" y="4401521"/>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Location pin">
                <a:extLst>
                  <a:ext uri="{FF2B5EF4-FFF2-40B4-BE49-F238E27FC236}">
                    <a16:creationId xmlns:a16="http://schemas.microsoft.com/office/drawing/2014/main" id="{BB04967E-80AA-F898-C484-AF187CF2D053}"/>
                  </a:ext>
                </a:extLst>
              </p:cNvPr>
              <p:cNvPicPr>
                <a:picLocks noChangeAspect="1" noChangeArrowheads="1"/>
              </p:cNvPicPr>
              <p:nvPr/>
            </p:nvPicPr>
            <p:blipFill rotWithShape="1">
              <a:blip r:embed="rId4">
                <a:extLst>
                  <a:ext uri="{BEBA8EAE-BF5A-486C-A8C5-ECC9F3942E4B}">
                    <a14:imgProps xmlns:a14="http://schemas.microsoft.com/office/drawing/2010/main">
                      <a14:imgLayer r:embed="rId8">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8317276" y="5900864"/>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Location pin">
                <a:extLst>
                  <a:ext uri="{FF2B5EF4-FFF2-40B4-BE49-F238E27FC236}">
                    <a16:creationId xmlns:a16="http://schemas.microsoft.com/office/drawing/2014/main" id="{1A4A5CC7-A2A2-A042-212A-309F103EAB6A}"/>
                  </a:ext>
                </a:extLst>
              </p:cNvPr>
              <p:cNvPicPr>
                <a:picLocks noChangeAspect="1" noChangeArrowheads="1"/>
              </p:cNvPicPr>
              <p:nvPr/>
            </p:nvPicPr>
            <p:blipFill rotWithShape="1">
              <a:blip r:embed="rId4">
                <a:extLst>
                  <a:ext uri="{BEBA8EAE-BF5A-486C-A8C5-ECC9F3942E4B}">
                    <a14:imgProps xmlns:a14="http://schemas.microsoft.com/office/drawing/2010/main">
                      <a14:imgLayer r:embed="rId8">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8572762" y="5532056"/>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Location pin">
                <a:extLst>
                  <a:ext uri="{FF2B5EF4-FFF2-40B4-BE49-F238E27FC236}">
                    <a16:creationId xmlns:a16="http://schemas.microsoft.com/office/drawing/2014/main" id="{17BB102A-6ED1-E273-33E1-77417AD9DD5F}"/>
                  </a:ext>
                </a:extLst>
              </p:cNvPr>
              <p:cNvPicPr>
                <a:picLocks noChangeAspect="1" noChangeArrowheads="1"/>
              </p:cNvPicPr>
              <p:nvPr/>
            </p:nvPicPr>
            <p:blipFill rotWithShape="1">
              <a:blip r:embed="rId4">
                <a:extLst>
                  <a:ext uri="{BEBA8EAE-BF5A-486C-A8C5-ECC9F3942E4B}">
                    <a14:imgProps xmlns:a14="http://schemas.microsoft.com/office/drawing/2010/main">
                      <a14:imgLayer r:embed="rId9">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8708949" y="4589434"/>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Location pin">
                <a:extLst>
                  <a:ext uri="{FF2B5EF4-FFF2-40B4-BE49-F238E27FC236}">
                    <a16:creationId xmlns:a16="http://schemas.microsoft.com/office/drawing/2014/main" id="{E7BC8AF8-ECE2-DD63-E77F-7C28A8C9F54B}"/>
                  </a:ext>
                </a:extLst>
              </p:cNvPr>
              <p:cNvPicPr>
                <a:picLocks noChangeAspect="1" noChangeArrowheads="1"/>
              </p:cNvPicPr>
              <p:nvPr/>
            </p:nvPicPr>
            <p:blipFill rotWithShape="1">
              <a:blip r:embed="rId4">
                <a:extLst>
                  <a:ext uri="{BEBA8EAE-BF5A-486C-A8C5-ECC9F3942E4B}">
                    <a14:imgProps xmlns:a14="http://schemas.microsoft.com/office/drawing/2010/main">
                      <a14:imgLayer r:embed="rId6">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342874" y="5316056"/>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Location pin">
                <a:extLst>
                  <a:ext uri="{FF2B5EF4-FFF2-40B4-BE49-F238E27FC236}">
                    <a16:creationId xmlns:a16="http://schemas.microsoft.com/office/drawing/2014/main" id="{4749DF46-829B-99E9-ACBC-832DCED76F07}"/>
                  </a:ext>
                </a:extLst>
              </p:cNvPr>
              <p:cNvPicPr>
                <a:picLocks noChangeAspect="1" noChangeArrowheads="1"/>
              </p:cNvPicPr>
              <p:nvPr/>
            </p:nvPicPr>
            <p:blipFill rotWithShape="1">
              <a:blip r:embed="rId4">
                <a:extLst>
                  <a:ext uri="{BEBA8EAE-BF5A-486C-A8C5-ECC9F3942E4B}">
                    <a14:imgProps xmlns:a14="http://schemas.microsoft.com/office/drawing/2010/main">
                      <a14:imgLayer r:embed="rId8">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737653" y="5196917"/>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Location pin">
                <a:extLst>
                  <a:ext uri="{FF2B5EF4-FFF2-40B4-BE49-F238E27FC236}">
                    <a16:creationId xmlns:a16="http://schemas.microsoft.com/office/drawing/2014/main" id="{01F977F7-6D30-0B28-5029-21DD163203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10">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542684" y="5302640"/>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Location pin">
                <a:extLst>
                  <a:ext uri="{FF2B5EF4-FFF2-40B4-BE49-F238E27FC236}">
                    <a16:creationId xmlns:a16="http://schemas.microsoft.com/office/drawing/2014/main" id="{929CE6FC-FE30-B35B-73A6-124C314D47E3}"/>
                  </a:ext>
                </a:extLst>
              </p:cNvPr>
              <p:cNvPicPr>
                <a:picLocks noChangeAspect="1" noChangeArrowheads="1"/>
              </p:cNvPicPr>
              <p:nvPr/>
            </p:nvPicPr>
            <p:blipFill rotWithShape="1">
              <a:blip r:embed="rId4">
                <a:extLst>
                  <a:ext uri="{BEBA8EAE-BF5A-486C-A8C5-ECC9F3942E4B}">
                    <a14:imgProps xmlns:a14="http://schemas.microsoft.com/office/drawing/2010/main">
                      <a14:imgLayer r:embed="rId8">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8885751" y="5230682"/>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Location pin">
                <a:extLst>
                  <a:ext uri="{FF2B5EF4-FFF2-40B4-BE49-F238E27FC236}">
                    <a16:creationId xmlns:a16="http://schemas.microsoft.com/office/drawing/2014/main" id="{9423CEBD-DCCE-68DE-AA94-F0E84CE0DC86}"/>
                  </a:ext>
                </a:extLst>
              </p:cNvPr>
              <p:cNvPicPr>
                <a:picLocks noChangeAspect="1" noChangeArrowheads="1"/>
              </p:cNvPicPr>
              <p:nvPr/>
            </p:nvPicPr>
            <p:blipFill rotWithShape="1">
              <a:blip r:embed="rId4">
                <a:extLst>
                  <a:ext uri="{BEBA8EAE-BF5A-486C-A8C5-ECC9F3942E4B}">
                    <a14:imgProps xmlns:a14="http://schemas.microsoft.com/office/drawing/2010/main">
                      <a14:imgLayer r:embed="rId8">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426003" y="5684056"/>
                <a:ext cx="415315" cy="4320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9" name="Picture 28">
            <a:extLst>
              <a:ext uri="{FF2B5EF4-FFF2-40B4-BE49-F238E27FC236}">
                <a16:creationId xmlns:a16="http://schemas.microsoft.com/office/drawing/2014/main" id="{5B64BAB1-197D-AE5B-C973-A4DC1929FC6F}"/>
              </a:ext>
            </a:extLst>
          </p:cNvPr>
          <p:cNvPicPr>
            <a:picLocks noChangeAspect="1"/>
          </p:cNvPicPr>
          <p:nvPr/>
        </p:nvPicPr>
        <p:blipFill>
          <a:blip r:embed="rId11"/>
          <a:stretch>
            <a:fillRect/>
          </a:stretch>
        </p:blipFill>
        <p:spPr>
          <a:xfrm>
            <a:off x="2811229" y="3241128"/>
            <a:ext cx="2123240" cy="674441"/>
          </a:xfrm>
          <a:prstGeom prst="rect">
            <a:avLst/>
          </a:prstGeom>
        </p:spPr>
      </p:pic>
      <p:pic>
        <p:nvPicPr>
          <p:cNvPr id="9" name="Picture 8" descr="Location pin">
            <a:extLst>
              <a:ext uri="{FF2B5EF4-FFF2-40B4-BE49-F238E27FC236}">
                <a16:creationId xmlns:a16="http://schemas.microsoft.com/office/drawing/2014/main" id="{4076322B-86CB-7B00-18A5-48B4C48EDF3D}"/>
              </a:ext>
            </a:extLst>
          </p:cNvPr>
          <p:cNvPicPr>
            <a:picLocks noChangeAspect="1" noChangeArrowheads="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6">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8735812" y="3957634"/>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Location pin">
            <a:extLst>
              <a:ext uri="{FF2B5EF4-FFF2-40B4-BE49-F238E27FC236}">
                <a16:creationId xmlns:a16="http://schemas.microsoft.com/office/drawing/2014/main" id="{8DC46A7C-2D07-1E94-C228-5D3B5A2C7441}"/>
              </a:ext>
            </a:extLst>
          </p:cNvPr>
          <p:cNvPicPr>
            <a:picLocks noChangeAspect="1" noChangeArrowheads="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6">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256458" y="3627513"/>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Location pin">
            <a:extLst>
              <a:ext uri="{FF2B5EF4-FFF2-40B4-BE49-F238E27FC236}">
                <a16:creationId xmlns:a16="http://schemas.microsoft.com/office/drawing/2014/main" id="{A6D86AB9-1A7D-00A3-5E5B-C6EF9BAAFA3A}"/>
              </a:ext>
            </a:extLst>
          </p:cNvPr>
          <p:cNvPicPr>
            <a:picLocks noChangeAspect="1" noChangeArrowheads="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6">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325939" y="5487020"/>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OMSS">
            <a:extLst>
              <a:ext uri="{FF2B5EF4-FFF2-40B4-BE49-F238E27FC236}">
                <a16:creationId xmlns:a16="http://schemas.microsoft.com/office/drawing/2014/main" id="{3EC580E4-545B-B56A-BB48-26DFF777EC7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1405" y="139959"/>
            <a:ext cx="2406984" cy="13914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Location pin">
            <a:extLst>
              <a:ext uri="{FF2B5EF4-FFF2-40B4-BE49-F238E27FC236}">
                <a16:creationId xmlns:a16="http://schemas.microsoft.com/office/drawing/2014/main" id="{51B3373E-F864-B974-4477-1442E6FF4114}"/>
              </a:ext>
            </a:extLst>
          </p:cNvPr>
          <p:cNvPicPr>
            <a:picLocks noChangeAspect="1" noChangeArrowheads="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6">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10018274" y="5105679"/>
            <a:ext cx="4153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Location pin">
            <a:extLst>
              <a:ext uri="{FF2B5EF4-FFF2-40B4-BE49-F238E27FC236}">
                <a16:creationId xmlns:a16="http://schemas.microsoft.com/office/drawing/2014/main" id="{BD8F01E7-E86A-D180-1BC7-B623391E555C}"/>
              </a:ext>
            </a:extLst>
          </p:cNvPr>
          <p:cNvPicPr>
            <a:picLocks noChangeAspect="1" noChangeArrowheads="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6">
                    <a14:imgEffect>
                      <a14:backgroundRemoval t="19285" b="83645" l="29809" r="71141"/>
                    </a14:imgEffect>
                  </a14:imgLayer>
                </a14:imgProps>
              </a:ext>
              <a:ext uri="{28A0092B-C50C-407E-A947-70E740481C1C}">
                <a14:useLocalDpi xmlns:a14="http://schemas.microsoft.com/office/drawing/2010/main" val="0"/>
              </a:ext>
            </a:extLst>
          </a:blip>
          <a:srcRect l="24643" t="11240" r="23692" b="8310"/>
          <a:stretch>
            <a:fillRect/>
          </a:stretch>
        </p:blipFill>
        <p:spPr bwMode="auto">
          <a:xfrm>
            <a:off x="9050364" y="4096632"/>
            <a:ext cx="415315" cy="4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069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2027</TotalTime>
  <Words>1676</Words>
  <Application>Microsoft Macintosh PowerPoint</Application>
  <PresentationFormat>Widescreen</PresentationFormat>
  <Paragraphs>243</Paragraphs>
  <Slides>22</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Aptos</vt:lpstr>
      <vt:lpstr>Aptos Display</vt:lpstr>
      <vt:lpstr>Arial</vt:lpstr>
      <vt:lpstr>Calibri</vt:lpstr>
      <vt:lpstr>Calibri Light</vt:lpstr>
      <vt:lpstr>Office Theme</vt:lpstr>
      <vt:lpstr>1_Office Theme</vt:lpstr>
      <vt:lpstr>Bariatric fellowship programmes in the UK</vt:lpstr>
      <vt:lpstr>Why do we do fellowships?</vt:lpstr>
      <vt:lpstr>UK Surgical training pathway </vt:lpstr>
      <vt:lpstr>Logbook requirements</vt:lpstr>
      <vt:lpstr>Learning curve</vt:lpstr>
      <vt:lpstr>Do we need fellowships?</vt:lpstr>
      <vt:lpstr>PowerPoint Presentation</vt:lpstr>
      <vt:lpstr>PowerPoint Presentation</vt:lpstr>
      <vt:lpstr>PowerPoint Presentation</vt:lpstr>
      <vt:lpstr>Application process</vt:lpstr>
      <vt:lpstr>Eligibility criteria</vt:lpstr>
      <vt:lpstr>Job structure</vt:lpstr>
      <vt:lpstr>Common fellowship features</vt:lpstr>
      <vt:lpstr>Operative exposure</vt:lpstr>
      <vt:lpstr>What else can bridge the training gap?</vt:lpstr>
      <vt:lpstr>Educational courses</vt:lpstr>
      <vt:lpstr>PowerPoint Presentation</vt:lpstr>
      <vt:lpstr>Virtual and Digital Education</vt:lpstr>
      <vt:lpstr>PowerPoint Presentation</vt:lpstr>
      <vt:lpstr>FEBS MBS Accreditation</vt:lpstr>
      <vt:lpstr>Future fellowships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Zakeri, Roxanna</dc:creator>
  <cp:lastModifiedBy>Zakeri, Roxanna</cp:lastModifiedBy>
  <cp:revision>64</cp:revision>
  <dcterms:created xsi:type="dcterms:W3CDTF">2025-10-28T21:30:31Z</dcterms:created>
  <dcterms:modified xsi:type="dcterms:W3CDTF">2025-10-30T07:22:09Z</dcterms:modified>
</cp:coreProperties>
</file>